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61" r:id="rId6"/>
    <p:sldId id="262" r:id="rId7"/>
    <p:sldId id="263" r:id="rId8"/>
    <p:sldId id="265" r:id="rId9"/>
    <p:sldId id="266" r:id="rId10"/>
    <p:sldId id="270" r:id="rId11"/>
    <p:sldId id="269" r:id="rId12"/>
    <p:sldId id="271" r:id="rId13"/>
    <p:sldId id="267" r:id="rId14"/>
    <p:sldId id="268" r:id="rId15"/>
    <p:sldId id="272" r:id="rId16"/>
    <p:sldId id="264" r:id="rId17"/>
    <p:sldId id="273" r:id="rId18"/>
    <p:sldId id="274" r:id="rId19"/>
    <p:sldId id="275" r:id="rId20"/>
    <p:sldId id="277" r:id="rId21"/>
    <p:sldId id="259"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My%20Documents\NSA\Biochemistry\Nutrition%20-%20Sport\Gymnast%20Diplom%20Work\Calculation%20-%20Protocol%20N%201%20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My%20Documents\NSA\Biochemistry\Nutrition%20-%20Sport\Gymnast%20Diplom%20Work\Gymnasts%20Nutritiion%20-%20VI%20&#1053;&#1072;&#1094;&#1080;&#1086;&#1085;&#1072;&#1083;&#1085;&#1072;%20&#1050;&#1086;&#1085;&#1092;&#1077;&#1088;&#1077;&#1085;&#1094;&#1080;&#1103;%20&#1087;&#1086;%20&#1061;&#1088;&#1072;&#1085;&#1077;&#1085;&#1077;%2016-18%202013\Calculation%20Nutrition%20Test%20n.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D:\z%20STK%20SPORT%20Archive\STK\2012\Master's%20Thesis\M.A.%20Dissertation\Diploma%20paper\Calculations\Calculation%20Nutrition%20Test%20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0"/>
      <c:depthPercent val="200"/>
      <c:rAngAx val="0"/>
      <c:perspective val="50"/>
    </c:view3D>
    <c:floor>
      <c:thickness val="0"/>
    </c:floor>
    <c:sideWall>
      <c:thickness val="0"/>
      <c:spPr>
        <a:effectLst>
          <a:outerShdw blurRad="12700" dist="50800" dir="2640000" sx="79000" sy="79000" algn="ctr" rotWithShape="0">
            <a:srgbClr val="000000"/>
          </a:outerShdw>
        </a:effectLst>
      </c:spPr>
    </c:sideWall>
    <c:backWall>
      <c:thickness val="0"/>
      <c:spPr>
        <a:effectLst>
          <a:outerShdw blurRad="12700" dist="50800" dir="2640000" sx="79000" sy="79000" algn="ctr" rotWithShape="0">
            <a:srgbClr val="000000"/>
          </a:outerShdw>
        </a:effectLst>
      </c:spPr>
    </c:backWall>
    <c:plotArea>
      <c:layout>
        <c:manualLayout>
          <c:layoutTarget val="inner"/>
          <c:xMode val="edge"/>
          <c:yMode val="edge"/>
          <c:x val="0.11796653122684322"/>
          <c:y val="4.0893208661417317E-2"/>
          <c:w val="0.84801081972553249"/>
          <c:h val="0.79044646762904669"/>
        </c:manualLayout>
      </c:layout>
      <c:bar3DChart>
        <c:barDir val="col"/>
        <c:grouping val="clustered"/>
        <c:varyColors val="0"/>
        <c:ser>
          <c:idx val="0"/>
          <c:order val="0"/>
          <c:spPr>
            <a:solidFill>
              <a:schemeClr val="accent1"/>
            </a:solidFill>
          </c:spPr>
          <c:invertIfNegative val="0"/>
          <c:dPt>
            <c:idx val="0"/>
            <c:invertIfNegative val="0"/>
            <c:bubble3D val="0"/>
            <c:spPr>
              <a:solidFill>
                <a:schemeClr val="tx2">
                  <a:lumMod val="50000"/>
                </a:schemeClr>
              </a:solidFill>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4"/>
            <c:invertIfNegative val="0"/>
            <c:bubble3D val="0"/>
            <c:spPr>
              <a:solidFill>
                <a:srgbClr val="FFC000"/>
              </a:solidFill>
            </c:spPr>
          </c:dPt>
          <c:dPt>
            <c:idx val="5"/>
            <c:invertIfNegative val="0"/>
            <c:bubble3D val="0"/>
            <c:spPr>
              <a:solidFill>
                <a:schemeClr val="accent6">
                  <a:lumMod val="50000"/>
                </a:schemeClr>
              </a:solidFill>
            </c:spPr>
          </c:dPt>
          <c:dLbls>
            <c:dLbl>
              <c:idx val="0"/>
              <c:layout>
                <c:manualLayout>
                  <c:x val="2.1428571428571488E-2"/>
                  <c:y val="3.4722222222222246E-3"/>
                </c:manualLayout>
              </c:layout>
              <c:spPr>
                <a:noFill/>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904761904761923E-2"/>
                  <c:y val="9.02775043744532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1426696662917266E-3"/>
                  <c:y val="9.7222222222222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809523809523816E-3"/>
                  <c:y val="0.1006944444444446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619047619047632E-3"/>
                  <c:y val="9.7222222222222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666666666666708E-2"/>
                  <c:y val="1.041666666666666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'Z-score Distrib Graph'!$C$6:$C$11</c:f>
              <c:strCache>
                <c:ptCount val="6"/>
                <c:pt idx="0">
                  <c:v>под -2</c:v>
                </c:pt>
                <c:pt idx="1">
                  <c:v>-2 до -1</c:v>
                </c:pt>
                <c:pt idx="2">
                  <c:v>-1 до 0</c:v>
                </c:pt>
                <c:pt idx="3">
                  <c:v>0 до 1</c:v>
                </c:pt>
                <c:pt idx="4">
                  <c:v>от 1 до 2</c:v>
                </c:pt>
                <c:pt idx="5">
                  <c:v>над 2</c:v>
                </c:pt>
              </c:strCache>
            </c:strRef>
          </c:cat>
          <c:val>
            <c:numRef>
              <c:f>'Z-score Distrib Graph'!$D$6:$D$11</c:f>
              <c:numCache>
                <c:formatCode>General</c:formatCode>
                <c:ptCount val="6"/>
                <c:pt idx="0">
                  <c:v>0</c:v>
                </c:pt>
                <c:pt idx="1">
                  <c:v>3</c:v>
                </c:pt>
                <c:pt idx="2">
                  <c:v>15</c:v>
                </c:pt>
                <c:pt idx="3">
                  <c:v>11</c:v>
                </c:pt>
                <c:pt idx="4">
                  <c:v>7</c:v>
                </c:pt>
                <c:pt idx="5">
                  <c:v>0</c:v>
                </c:pt>
              </c:numCache>
            </c:numRef>
          </c:val>
        </c:ser>
        <c:dLbls>
          <c:showLegendKey val="0"/>
          <c:showVal val="0"/>
          <c:showCatName val="0"/>
          <c:showSerName val="0"/>
          <c:showPercent val="0"/>
          <c:showBubbleSize val="0"/>
        </c:dLbls>
        <c:gapWidth val="46"/>
        <c:gapDepth val="120"/>
        <c:shape val="cylinder"/>
        <c:axId val="119086096"/>
        <c:axId val="119086656"/>
        <c:axId val="0"/>
      </c:bar3DChart>
      <c:catAx>
        <c:axId val="119086096"/>
        <c:scaling>
          <c:orientation val="minMax"/>
        </c:scaling>
        <c:delete val="0"/>
        <c:axPos val="b"/>
        <c:title>
          <c:tx>
            <c:rich>
              <a:bodyPr/>
              <a:lstStyle/>
              <a:p>
                <a:pPr>
                  <a:defRPr/>
                </a:pPr>
                <a:r>
                  <a:rPr lang="en-GB" dirty="0" smtClean="0"/>
                  <a:t>BMI Z-scores</a:t>
                </a:r>
                <a:endParaRPr lang="en-US" dirty="0"/>
              </a:p>
            </c:rich>
          </c:tx>
          <c:layout>
            <c:manualLayout>
              <c:xMode val="edge"/>
              <c:yMode val="edge"/>
              <c:x val="0.32000921148998562"/>
              <c:y val="0.90525112594327128"/>
            </c:manualLayout>
          </c:layout>
          <c:overlay val="0"/>
        </c:title>
        <c:numFmt formatCode="General" sourceLinked="0"/>
        <c:majorTickMark val="out"/>
        <c:minorTickMark val="none"/>
        <c:tickLblPos val="nextTo"/>
        <c:crossAx val="119086656"/>
        <c:crosses val="autoZero"/>
        <c:auto val="1"/>
        <c:lblAlgn val="ctr"/>
        <c:lblOffset val="100"/>
        <c:noMultiLvlLbl val="0"/>
      </c:catAx>
      <c:valAx>
        <c:axId val="119086656"/>
        <c:scaling>
          <c:orientation val="minMax"/>
        </c:scaling>
        <c:delete val="0"/>
        <c:axPos val="l"/>
        <c:majorGridlines/>
        <c:title>
          <c:tx>
            <c:rich>
              <a:bodyPr rot="-5400000" vert="horz"/>
              <a:lstStyle/>
              <a:p>
                <a:pPr>
                  <a:defRPr/>
                </a:pPr>
                <a:r>
                  <a:rPr lang="en-GB" dirty="0" smtClean="0"/>
                  <a:t>Number of children</a:t>
                </a:r>
                <a:endParaRPr lang="ru-RU" dirty="0"/>
              </a:p>
            </c:rich>
          </c:tx>
          <c:layout>
            <c:manualLayout>
              <c:xMode val="edge"/>
              <c:yMode val="edge"/>
              <c:x val="9.8113985751781055E-3"/>
              <c:y val="0.27973097112860973"/>
            </c:manualLayout>
          </c:layout>
          <c:overlay val="0"/>
        </c:title>
        <c:numFmt formatCode="General" sourceLinked="1"/>
        <c:majorTickMark val="out"/>
        <c:minorTickMark val="none"/>
        <c:tickLblPos val="nextTo"/>
        <c:crossAx val="119086096"/>
        <c:crosses val="autoZero"/>
        <c:crossBetween val="between"/>
        <c:majorUnit val="2"/>
      </c:valAx>
    </c:plotArea>
    <c:plotVisOnly val="1"/>
    <c:dispBlanksAs val="gap"/>
    <c:showDLblsOverMax val="0"/>
  </c:chart>
  <c:spPr>
    <a:ln w="44450" cmpd="sng">
      <a:noFill/>
    </a:ln>
    <a:scene3d>
      <a:camera prst="orthographicFront"/>
      <a:lightRig rig="threePt" dir="t"/>
    </a:scene3d>
    <a:sp3d/>
  </c:spPr>
  <c:txPr>
    <a:bodyPr/>
    <a:lstStyle/>
    <a:p>
      <a:pPr>
        <a:defRPr sz="1800" b="0" i="0">
          <a:solidFill>
            <a:schemeClr val="tx2">
              <a:lumMod val="50000"/>
            </a:schemeClr>
          </a:solidFill>
          <a:latin typeface="Times New Roman" pitchFamily="18" charset="0"/>
          <a:cs typeface="Times New Roman"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5.393624824324679E-2"/>
          <c:y val="3.5946743764581714E-2"/>
          <c:w val="0.93512557729714851"/>
          <c:h val="0.7640363372323713"/>
        </c:manualLayout>
      </c:layout>
      <c:bar3DChart>
        <c:barDir val="col"/>
        <c:grouping val="clustered"/>
        <c:varyColors val="0"/>
        <c:ser>
          <c:idx val="0"/>
          <c:order val="0"/>
          <c:tx>
            <c:strRef>
              <c:f>Sheet1!$A$2</c:f>
              <c:strCache>
                <c:ptCount val="1"/>
                <c:pt idx="0">
                  <c:v>Състезатели</c:v>
                </c:pt>
              </c:strCache>
            </c:strRef>
          </c:tx>
          <c:spPr>
            <a:solidFill>
              <a:schemeClr val="accent5">
                <a:lumMod val="75000"/>
              </a:schemeClr>
            </a:solidFill>
          </c:spPr>
          <c:invertIfNegative val="0"/>
          <c:dLbls>
            <c:dLbl>
              <c:idx val="1"/>
              <c:layout>
                <c:manualLayout>
                  <c:x val="9.4831673779041965E-3"/>
                  <c:y val="-1.14285714285714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17306780464674E-2"/>
                  <c:y val="-3.80952380952388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5865339023234541E-3"/>
                  <c:y val="-1.14288713910761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4831673779042294E-3"/>
                  <c:y val="-3.8095238095238095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solidFill>
                <a:schemeClr val="bg1">
                  <a:lumMod val="85000"/>
                  <a:alpha val="30000"/>
                </a:schemeClr>
              </a:solidFill>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Възраст (год.)</c:v>
                </c:pt>
                <c:pt idx="1">
                  <c:v>Спортен стаж (м)</c:v>
                </c:pt>
                <c:pt idx="2">
                  <c:v>Изчислен енергиен разход
(kcal/kg/24h)</c:v>
                </c:pt>
                <c:pt idx="3">
                  <c:v>Изчислен енергиен прием</c:v>
                </c:pt>
                <c:pt idx="4">
                  <c:v>Белтък (E%)</c:v>
                </c:pt>
                <c:pt idx="5">
                  <c:v>Мазнини (E%)</c:v>
                </c:pt>
                <c:pt idx="6">
                  <c:v>Въглехидрати (E%)</c:v>
                </c:pt>
              </c:strCache>
            </c:strRef>
          </c:cat>
          <c:val>
            <c:numRef>
              <c:f>Sheet1!$B$3:$H$3</c:f>
              <c:numCache>
                <c:formatCode>0.0</c:formatCode>
                <c:ptCount val="7"/>
                <c:pt idx="0" formatCode="General">
                  <c:v>5.2</c:v>
                </c:pt>
                <c:pt idx="1">
                  <c:v>29.5</c:v>
                </c:pt>
                <c:pt idx="2" formatCode="General">
                  <c:v>70.16</c:v>
                </c:pt>
                <c:pt idx="3" formatCode="General">
                  <c:v>73.319999999999993</c:v>
                </c:pt>
                <c:pt idx="4">
                  <c:v>15.920100347120094</c:v>
                </c:pt>
                <c:pt idx="5">
                  <c:v>32.855483996469495</c:v>
                </c:pt>
                <c:pt idx="6">
                  <c:v>49.168455344424643</c:v>
                </c:pt>
              </c:numCache>
            </c:numRef>
          </c:val>
        </c:ser>
        <c:ser>
          <c:idx val="1"/>
          <c:order val="1"/>
          <c:tx>
            <c:strRef>
              <c:f>Sheet1!$A$7</c:f>
              <c:strCache>
                <c:ptCount val="1"/>
                <c:pt idx="0">
                  <c:v>Наднормено тегло</c:v>
                </c:pt>
              </c:strCache>
            </c:strRef>
          </c:tx>
          <c:spPr>
            <a:solidFill>
              <a:srgbClr val="FFC000"/>
            </a:solidFill>
          </c:spPr>
          <c:invertIfNegative val="0"/>
          <c:dLbls>
            <c:dLbl>
              <c:idx val="0"/>
              <c:layout>
                <c:manualLayout>
                  <c:x val="9.4831673779042294E-3"/>
                  <c:y val="-1.14285714285714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379800853485075E-2"/>
                  <c:y val="-7.6190476190476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966334755808441E-2"/>
                  <c:y val="-2.28571428571428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759601706970153E-2"/>
                  <c:y val="-7.619347581552350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966334755808441E-2"/>
                  <c:y val="-1.142857142857144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solidFill>
                <a:schemeClr val="bg1">
                  <a:lumMod val="85000"/>
                  <a:alpha val="30000"/>
                </a:schemeClr>
              </a:solidFill>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Възраст (год.)</c:v>
                </c:pt>
                <c:pt idx="1">
                  <c:v>Спортен стаж (м)</c:v>
                </c:pt>
                <c:pt idx="2">
                  <c:v>Изчислен енергиен разход
(kcal/kg/24h)</c:v>
                </c:pt>
                <c:pt idx="3">
                  <c:v>Изчислен енергиен прием</c:v>
                </c:pt>
                <c:pt idx="4">
                  <c:v>Белтък (E%)</c:v>
                </c:pt>
                <c:pt idx="5">
                  <c:v>Мазнини (E%)</c:v>
                </c:pt>
                <c:pt idx="6">
                  <c:v>Въглехидрати (E%)</c:v>
                </c:pt>
              </c:strCache>
            </c:strRef>
          </c:cat>
          <c:val>
            <c:numRef>
              <c:f>Sheet1!$B$8:$H$8</c:f>
              <c:numCache>
                <c:formatCode>0.00</c:formatCode>
                <c:ptCount val="7"/>
                <c:pt idx="0" formatCode="0.0">
                  <c:v>8.6</c:v>
                </c:pt>
                <c:pt idx="1">
                  <c:v>7.0833333333333366</c:v>
                </c:pt>
                <c:pt idx="2" formatCode="General">
                  <c:v>48.730000000000011</c:v>
                </c:pt>
                <c:pt idx="3" formatCode="General">
                  <c:v>63.65</c:v>
                </c:pt>
                <c:pt idx="4" formatCode="0.0">
                  <c:v>15.990241248618712</c:v>
                </c:pt>
                <c:pt idx="5" formatCode="0.0">
                  <c:v>32.738525904173493</c:v>
                </c:pt>
                <c:pt idx="6" formatCode="0.0">
                  <c:v>49.37127979390484</c:v>
                </c:pt>
              </c:numCache>
            </c:numRef>
          </c:val>
        </c:ser>
        <c:dLbls>
          <c:showLegendKey val="0"/>
          <c:showVal val="0"/>
          <c:showCatName val="0"/>
          <c:showSerName val="0"/>
          <c:showPercent val="0"/>
          <c:showBubbleSize val="0"/>
        </c:dLbls>
        <c:gapWidth val="150"/>
        <c:shape val="cylinder"/>
        <c:axId val="119090016"/>
        <c:axId val="119090576"/>
        <c:axId val="0"/>
      </c:bar3DChart>
      <c:catAx>
        <c:axId val="119090016"/>
        <c:scaling>
          <c:orientation val="minMax"/>
        </c:scaling>
        <c:delete val="0"/>
        <c:axPos val="b"/>
        <c:numFmt formatCode="General" sourceLinked="1"/>
        <c:majorTickMark val="out"/>
        <c:minorTickMark val="none"/>
        <c:tickLblPos val="nextTo"/>
        <c:txPr>
          <a:bodyPr/>
          <a:lstStyle/>
          <a:p>
            <a:pPr>
              <a:defRPr sz="1200" b="1">
                <a:solidFill>
                  <a:schemeClr val="tx2">
                    <a:lumMod val="50000"/>
                  </a:schemeClr>
                </a:solidFill>
              </a:defRPr>
            </a:pPr>
            <a:endParaRPr lang="en-US"/>
          </a:p>
        </c:txPr>
        <c:crossAx val="119090576"/>
        <c:crosses val="autoZero"/>
        <c:auto val="1"/>
        <c:lblAlgn val="ctr"/>
        <c:lblOffset val="100"/>
        <c:noMultiLvlLbl val="0"/>
      </c:catAx>
      <c:valAx>
        <c:axId val="119090576"/>
        <c:scaling>
          <c:orientation val="minMax"/>
        </c:scaling>
        <c:delete val="0"/>
        <c:axPos val="l"/>
        <c:majorGridlines/>
        <c:numFmt formatCode="0" sourceLinked="0"/>
        <c:majorTickMark val="out"/>
        <c:minorTickMark val="none"/>
        <c:tickLblPos val="nextTo"/>
        <c:crossAx val="119090016"/>
        <c:crosses val="autoZero"/>
        <c:crossBetween val="between"/>
      </c:valAx>
      <c:spPr>
        <a:noFill/>
        <a:ln w="25400">
          <a:noFill/>
        </a:ln>
      </c:spPr>
    </c:plotArea>
    <c:legend>
      <c:legendPos val="r"/>
      <c:layout>
        <c:manualLayout>
          <c:xMode val="edge"/>
          <c:yMode val="edge"/>
          <c:x val="0.60119582252797776"/>
          <c:y val="5.7583284396971815E-2"/>
          <c:w val="0.3607727866111971"/>
          <c:h val="7.1591450156331893E-2"/>
        </c:manualLayout>
      </c:layout>
      <c:overlay val="0"/>
      <c:txPr>
        <a:bodyPr/>
        <a:lstStyle/>
        <a:p>
          <a:pPr>
            <a:defRPr sz="1600"/>
          </a:pPr>
          <a:endParaRPr lang="en-US"/>
        </a:p>
      </c:txPr>
    </c:legend>
    <c:plotVisOnly val="1"/>
    <c:dispBlanksAs val="gap"/>
    <c:showDLblsOverMax val="0"/>
  </c:chart>
  <c:spPr>
    <a:ln>
      <a:noFill/>
    </a:ln>
  </c:spPr>
  <c:txPr>
    <a:bodyPr/>
    <a:lstStyle/>
    <a:p>
      <a:pPr>
        <a:defRPr sz="1200">
          <a:latin typeface="Times New Roman" pitchFamily="18" charset="0"/>
          <a:cs typeface="Times New Roman" pitchFamily="18"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2462056659032395E-2"/>
          <c:y val="4.3662962576013382E-2"/>
          <c:w val="0.92690875979891052"/>
          <c:h val="0.81842039710313985"/>
        </c:manualLayout>
      </c:layout>
      <c:bar3DChart>
        <c:barDir val="col"/>
        <c:grouping val="clustered"/>
        <c:varyColors val="0"/>
        <c:ser>
          <c:idx val="0"/>
          <c:order val="0"/>
          <c:tx>
            <c:strRef>
              <c:f>Sheet1!$A$2</c:f>
              <c:strCache>
                <c:ptCount val="1"/>
                <c:pt idx="0">
                  <c:v>Athletes (n=13)</c:v>
                </c:pt>
              </c:strCache>
            </c:strRef>
          </c:tx>
          <c:invertIfNegative val="0"/>
          <c:dLbls>
            <c:dLbl>
              <c:idx val="0"/>
              <c:layout>
                <c:manualLayout>
                  <c:x val="1.1076437887348226E-2"/>
                  <c:y val="1.9290123456789991E-2"/>
                </c:manualLayout>
              </c:layout>
              <c:spPr>
                <a:noFill/>
              </c:spPr>
              <c:txPr>
                <a:bodyPr/>
                <a:lstStyle/>
                <a:p>
                  <a:pPr>
                    <a:defRPr lang="en-GB"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291725464817928E-2"/>
                  <c:y val="0.24691358024691368"/>
                </c:manualLayout>
              </c:layout>
              <c:tx>
                <c:rich>
                  <a:bodyPr/>
                  <a:lstStyle/>
                  <a:p>
                    <a:r>
                      <a:rPr lang="en-US" b="1">
                        <a:solidFill>
                          <a:srgbClr val="FFFF00"/>
                        </a:solidFill>
                      </a:rPr>
                      <a:t>1.03</a:t>
                    </a:r>
                  </a:p>
                </c:rich>
              </c:tx>
              <c:showLegendKey val="0"/>
              <c:showVal val="1"/>
              <c:showCatName val="0"/>
              <c:showSerName val="0"/>
              <c:showPercent val="0"/>
              <c:showBubbleSize val="0"/>
              <c:extLst>
                <c:ext xmlns:c15="http://schemas.microsoft.com/office/drawing/2012/chart" uri="{CE6537A1-D6FC-4f65-9D91-7224C49458BB}">
                  <c15:layout/>
                </c:ext>
              </c:extLst>
            </c:dLbl>
            <c:spPr>
              <a:noFill/>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Sheet1!$H$1:$I$1</c:f>
              <c:strCache>
                <c:ptCount val="2"/>
                <c:pt idx="0">
                  <c:v>BMI Z-score</c:v>
                </c:pt>
                <c:pt idx="1">
                  <c:v>Energy (intake / calculated expenditure)</c:v>
                </c:pt>
              </c:strCache>
            </c:strRef>
          </c:cat>
          <c:val>
            <c:numRef>
              <c:f>Sheet1!$H$2:$I$2</c:f>
              <c:numCache>
                <c:formatCode>0.00</c:formatCode>
                <c:ptCount val="2"/>
                <c:pt idx="0">
                  <c:v>0.13461538461538466</c:v>
                </c:pt>
                <c:pt idx="1">
                  <c:v>1.0327254206823362</c:v>
                </c:pt>
              </c:numCache>
            </c:numRef>
          </c:val>
        </c:ser>
        <c:ser>
          <c:idx val="1"/>
          <c:order val="1"/>
          <c:tx>
            <c:strRef>
              <c:f>Sheet1!$A$7</c:f>
              <c:strCache>
                <c:ptCount val="1"/>
                <c:pt idx="0">
                  <c:v>Overweight (n=6)</c:v>
                </c:pt>
              </c:strCache>
            </c:strRef>
          </c:tx>
          <c:invertIfNegative val="0"/>
          <c:dLbls>
            <c:dLbl>
              <c:idx val="0"/>
              <c:layout>
                <c:manualLayout>
                  <c:x val="1.3291725464817928E-2"/>
                  <c:y val="0.35879629629629628"/>
                </c:manualLayout>
              </c:layout>
              <c:tx>
                <c:rich>
                  <a:bodyPr/>
                  <a:lstStyle/>
                  <a:p>
                    <a:r>
                      <a:rPr lang="en-US" b="1">
                        <a:solidFill>
                          <a:srgbClr val="FFFF00"/>
                        </a:solidFill>
                      </a:rPr>
                      <a:t>1.29</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152875774696545E-2"/>
                  <c:y val="0.2739197530864198"/>
                </c:manualLayout>
              </c:layout>
              <c:showLegendKey val="0"/>
              <c:showVal val="1"/>
              <c:showCatName val="0"/>
              <c:showSerName val="0"/>
              <c:showPercent val="0"/>
              <c:showBubbleSize val="0"/>
              <c:extLst>
                <c:ext xmlns:c15="http://schemas.microsoft.com/office/drawing/2012/chart" uri="{CE6537A1-D6FC-4f65-9D91-7224C49458BB}">
                  <c15:layout/>
                </c:ext>
              </c:extLst>
            </c:dLbl>
            <c:spPr>
              <a:noFill/>
            </c:spPr>
            <c:txPr>
              <a:bodyPr/>
              <a:lstStyle/>
              <a:p>
                <a:pPr>
                  <a:defRPr lang="en-GB" b="1">
                    <a:solidFill>
                      <a:srgbClr val="FFFF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Sheet1!$H$1:$I$1</c:f>
              <c:strCache>
                <c:ptCount val="2"/>
                <c:pt idx="0">
                  <c:v>BMI Z-score</c:v>
                </c:pt>
                <c:pt idx="1">
                  <c:v>Energy (intake / calculated expenditure)</c:v>
                </c:pt>
              </c:strCache>
            </c:strRef>
          </c:cat>
          <c:val>
            <c:numRef>
              <c:f>Sheet1!$H$7:$I$7</c:f>
              <c:numCache>
                <c:formatCode>0.00</c:formatCode>
                <c:ptCount val="2"/>
                <c:pt idx="0">
                  <c:v>1.29</c:v>
                </c:pt>
                <c:pt idx="1">
                  <c:v>1.2660752423365549</c:v>
                </c:pt>
              </c:numCache>
            </c:numRef>
          </c:val>
        </c:ser>
        <c:dLbls>
          <c:showLegendKey val="0"/>
          <c:showVal val="0"/>
          <c:showCatName val="0"/>
          <c:showSerName val="0"/>
          <c:showPercent val="0"/>
          <c:showBubbleSize val="0"/>
        </c:dLbls>
        <c:gapWidth val="150"/>
        <c:shape val="cylinder"/>
        <c:axId val="119093376"/>
        <c:axId val="119093936"/>
        <c:axId val="0"/>
      </c:bar3DChart>
      <c:catAx>
        <c:axId val="119093376"/>
        <c:scaling>
          <c:orientation val="minMax"/>
        </c:scaling>
        <c:delete val="0"/>
        <c:axPos val="b"/>
        <c:numFmt formatCode="General" sourceLinked="1"/>
        <c:majorTickMark val="out"/>
        <c:minorTickMark val="none"/>
        <c:tickLblPos val="nextTo"/>
        <c:txPr>
          <a:bodyPr/>
          <a:lstStyle/>
          <a:p>
            <a:pPr>
              <a:defRPr lang="en-GB" sz="1600"/>
            </a:pPr>
            <a:endParaRPr lang="en-US"/>
          </a:p>
        </c:txPr>
        <c:crossAx val="119093936"/>
        <c:crosses val="autoZero"/>
        <c:auto val="1"/>
        <c:lblAlgn val="ctr"/>
        <c:lblOffset val="100"/>
        <c:noMultiLvlLbl val="0"/>
      </c:catAx>
      <c:valAx>
        <c:axId val="119093936"/>
        <c:scaling>
          <c:orientation val="minMax"/>
        </c:scaling>
        <c:delete val="0"/>
        <c:axPos val="l"/>
        <c:majorGridlines/>
        <c:numFmt formatCode="0.00" sourceLinked="0"/>
        <c:majorTickMark val="out"/>
        <c:minorTickMark val="none"/>
        <c:tickLblPos val="nextTo"/>
        <c:txPr>
          <a:bodyPr/>
          <a:lstStyle/>
          <a:p>
            <a:pPr>
              <a:defRPr lang="en-GB"/>
            </a:pPr>
            <a:endParaRPr lang="en-US"/>
          </a:p>
        </c:txPr>
        <c:crossAx val="119093376"/>
        <c:crosses val="autoZero"/>
        <c:crossBetween val="between"/>
      </c:valAx>
      <c:spPr>
        <a:noFill/>
        <a:ln w="25400">
          <a:noFill/>
        </a:ln>
      </c:spPr>
    </c:plotArea>
    <c:plotVisOnly val="1"/>
    <c:dispBlanksAs val="gap"/>
    <c:showDLblsOverMax val="0"/>
  </c:chart>
  <c:spPr>
    <a:ln>
      <a:no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0.24013</cdr:x>
      <cdr:y>0.59381</cdr:y>
    </cdr:from>
    <cdr:to>
      <cdr:x>0.27767</cdr:x>
      <cdr:y>0.76235</cdr:y>
    </cdr:to>
    <cdr:sp macro="" textlink="">
      <cdr:nvSpPr>
        <cdr:cNvPr id="2" name="TextBox 1"/>
        <cdr:cNvSpPr txBox="1"/>
      </cdr:nvSpPr>
      <cdr:spPr>
        <a:xfrm xmlns:a="http://schemas.openxmlformats.org/drawingml/2006/main" rot="5400000">
          <a:off x="2019927" y="2624080"/>
          <a:ext cx="694883" cy="34326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2800" dirty="0">
              <a:solidFill>
                <a:srgbClr val="FFFF00"/>
              </a:solidFill>
              <a:effectLst/>
              <a:latin typeface="Times New Roman" pitchFamily="18" charset="0"/>
              <a:cs typeface="Times New Roman" pitchFamily="18" charset="0"/>
            </a:rPr>
            <a:t>**</a:t>
          </a:r>
          <a:r>
            <a:rPr lang="en-GB" sz="2800" dirty="0">
              <a:solidFill>
                <a:srgbClr val="FFFF00"/>
              </a:solidFill>
              <a:latin typeface="Times New Roman" pitchFamily="18" charset="0"/>
              <a:cs typeface="Times New Roman" pitchFamily="18" charset="0"/>
            </a:rPr>
            <a:t>* </a:t>
          </a:r>
        </a:p>
      </cdr:txBody>
    </cdr:sp>
  </cdr:relSizeAnchor>
  <cdr:relSizeAnchor xmlns:cdr="http://schemas.openxmlformats.org/drawingml/2006/chartDrawing">
    <cdr:from>
      <cdr:x>0.36045</cdr:x>
      <cdr:y>0.21411</cdr:y>
    </cdr:from>
    <cdr:to>
      <cdr:x>0.39799</cdr:x>
      <cdr:y>0.38264</cdr:y>
    </cdr:to>
    <cdr:sp macro="" textlink="">
      <cdr:nvSpPr>
        <cdr:cNvPr id="3" name="TextBox 2"/>
        <cdr:cNvSpPr txBox="1"/>
      </cdr:nvSpPr>
      <cdr:spPr>
        <a:xfrm xmlns:a="http://schemas.openxmlformats.org/drawingml/2006/main" rot="5400000">
          <a:off x="2878048" y="970057"/>
          <a:ext cx="637296" cy="316441"/>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2800">
              <a:solidFill>
                <a:srgbClr val="FFFF00"/>
              </a:solidFill>
              <a:effectLst/>
              <a:latin typeface="Times New Roman" pitchFamily="18" charset="0"/>
              <a:cs typeface="Times New Roman" pitchFamily="18" charset="0"/>
            </a:rPr>
            <a:t>**</a:t>
          </a:r>
          <a:r>
            <a:rPr lang="en-GB" sz="2800">
              <a:solidFill>
                <a:srgbClr val="FFFF00"/>
              </a:solidFill>
              <a:latin typeface="Times New Roman" pitchFamily="18" charset="0"/>
              <a:cs typeface="Times New Roman" pitchFamily="18" charset="0"/>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3AEAE-741D-48C9-9D8C-FCA35FC7CDD8}" type="datetimeFigureOut">
              <a:rPr lang="en-GB" smtClean="0"/>
              <a:t>21/11/2014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DE9C1-143D-4FC0-852F-20FDBEDFA2C9}" type="slidenum">
              <a:rPr lang="en-GB" smtClean="0"/>
              <a:t>‹#›</a:t>
            </a:fld>
            <a:endParaRPr lang="en-GB"/>
          </a:p>
        </p:txBody>
      </p:sp>
    </p:spTree>
    <p:extLst>
      <p:ext uri="{BB962C8B-B14F-4D97-AF65-F5344CB8AC3E}">
        <p14:creationId xmlns:p14="http://schemas.microsoft.com/office/powerpoint/2010/main" val="13454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4DE9C1-143D-4FC0-852F-20FDBEDFA2C9}" type="slidenum">
              <a:rPr lang="en-GB" smtClean="0"/>
              <a:t>1</a:t>
            </a:fld>
            <a:endParaRPr lang="en-GB"/>
          </a:p>
        </p:txBody>
      </p:sp>
    </p:spTree>
    <p:extLst>
      <p:ext uri="{BB962C8B-B14F-4D97-AF65-F5344CB8AC3E}">
        <p14:creationId xmlns:p14="http://schemas.microsoft.com/office/powerpoint/2010/main" val="422086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6" name="Slide Number Placeholder 5"/>
          <p:cNvSpPr>
            <a:spLocks noGrp="1"/>
          </p:cNvSpPr>
          <p:nvPr>
            <p:ph type="sldNum" sz="quarter" idx="12"/>
          </p:nvPr>
        </p:nvSpPr>
        <p:spPr/>
        <p:txBody>
          <a:bodyPr/>
          <a:lstStyle>
            <a:lvl1pPr>
              <a:defRPr/>
            </a:lvl1pPr>
          </a:lstStyle>
          <a:p>
            <a:pPr>
              <a:defRPr/>
            </a:pPr>
            <a:fld id="{14FF1D57-E789-4727-8D12-955081780544}" type="slidenum">
              <a:rPr lang="en-US"/>
              <a:pPr>
                <a:defRPr/>
              </a:pPr>
              <a:t>‹#›</a:t>
            </a:fld>
            <a:endParaRPr lang="en-US"/>
          </a:p>
        </p:txBody>
      </p:sp>
    </p:spTree>
    <p:extLst>
      <p:ext uri="{BB962C8B-B14F-4D97-AF65-F5344CB8AC3E}">
        <p14:creationId xmlns:p14="http://schemas.microsoft.com/office/powerpoint/2010/main" val="115087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6" name="Slide Number Placeholder 5"/>
          <p:cNvSpPr>
            <a:spLocks noGrp="1"/>
          </p:cNvSpPr>
          <p:nvPr>
            <p:ph type="sldNum" sz="quarter" idx="12"/>
          </p:nvPr>
        </p:nvSpPr>
        <p:spPr/>
        <p:txBody>
          <a:bodyPr/>
          <a:lstStyle>
            <a:lvl1pPr>
              <a:defRPr/>
            </a:lvl1pPr>
          </a:lstStyle>
          <a:p>
            <a:pPr>
              <a:defRPr/>
            </a:pPr>
            <a:fld id="{30A2217F-DC5D-4B1D-9EC9-728F419BDF73}" type="slidenum">
              <a:rPr lang="en-US"/>
              <a:pPr>
                <a:defRPr/>
              </a:pPr>
              <a:t>‹#›</a:t>
            </a:fld>
            <a:endParaRPr lang="en-US"/>
          </a:p>
        </p:txBody>
      </p:sp>
    </p:spTree>
    <p:extLst>
      <p:ext uri="{BB962C8B-B14F-4D97-AF65-F5344CB8AC3E}">
        <p14:creationId xmlns:p14="http://schemas.microsoft.com/office/powerpoint/2010/main" val="373098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6" name="Slide Number Placeholder 5"/>
          <p:cNvSpPr>
            <a:spLocks noGrp="1"/>
          </p:cNvSpPr>
          <p:nvPr>
            <p:ph type="sldNum" sz="quarter" idx="12"/>
          </p:nvPr>
        </p:nvSpPr>
        <p:spPr/>
        <p:txBody>
          <a:bodyPr/>
          <a:lstStyle>
            <a:lvl1pPr>
              <a:defRPr/>
            </a:lvl1pPr>
          </a:lstStyle>
          <a:p>
            <a:pPr>
              <a:defRPr/>
            </a:pPr>
            <a:fld id="{8B8E3B5F-34F6-4AF5-9463-A96E8870AA76}" type="slidenum">
              <a:rPr lang="en-US"/>
              <a:pPr>
                <a:defRPr/>
              </a:pPr>
              <a:t>‹#›</a:t>
            </a:fld>
            <a:endParaRPr lang="en-US"/>
          </a:p>
        </p:txBody>
      </p:sp>
    </p:spTree>
    <p:extLst>
      <p:ext uri="{BB962C8B-B14F-4D97-AF65-F5344CB8AC3E}">
        <p14:creationId xmlns:p14="http://schemas.microsoft.com/office/powerpoint/2010/main" val="203350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6" name="Slide Number Placeholder 5"/>
          <p:cNvSpPr>
            <a:spLocks noGrp="1"/>
          </p:cNvSpPr>
          <p:nvPr>
            <p:ph type="sldNum" sz="quarter" idx="12"/>
          </p:nvPr>
        </p:nvSpPr>
        <p:spPr/>
        <p:txBody>
          <a:bodyPr/>
          <a:lstStyle>
            <a:lvl1pPr>
              <a:defRPr/>
            </a:lvl1pPr>
          </a:lstStyle>
          <a:p>
            <a:pPr>
              <a:defRPr/>
            </a:pPr>
            <a:fld id="{78085184-182A-4F44-A85E-22F13FE618E6}" type="slidenum">
              <a:rPr lang="en-US"/>
              <a:pPr>
                <a:defRPr/>
              </a:pPr>
              <a:t>‹#›</a:t>
            </a:fld>
            <a:endParaRPr lang="en-US"/>
          </a:p>
        </p:txBody>
      </p:sp>
    </p:spTree>
    <p:extLst>
      <p:ext uri="{BB962C8B-B14F-4D97-AF65-F5344CB8AC3E}">
        <p14:creationId xmlns:p14="http://schemas.microsoft.com/office/powerpoint/2010/main" val="312949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6" name="Slide Number Placeholder 5"/>
          <p:cNvSpPr>
            <a:spLocks noGrp="1"/>
          </p:cNvSpPr>
          <p:nvPr>
            <p:ph type="sldNum" sz="quarter" idx="12"/>
          </p:nvPr>
        </p:nvSpPr>
        <p:spPr/>
        <p:txBody>
          <a:bodyPr/>
          <a:lstStyle>
            <a:lvl1pPr>
              <a:defRPr/>
            </a:lvl1pPr>
          </a:lstStyle>
          <a:p>
            <a:pPr>
              <a:defRPr/>
            </a:pPr>
            <a:fld id="{7C208FB3-EC78-44B5-AA74-A661C686C2CC}" type="slidenum">
              <a:rPr lang="en-US"/>
              <a:pPr>
                <a:defRPr/>
              </a:pPr>
              <a:t>‹#›</a:t>
            </a:fld>
            <a:endParaRPr lang="en-US"/>
          </a:p>
        </p:txBody>
      </p:sp>
    </p:spTree>
    <p:extLst>
      <p:ext uri="{BB962C8B-B14F-4D97-AF65-F5344CB8AC3E}">
        <p14:creationId xmlns:p14="http://schemas.microsoft.com/office/powerpoint/2010/main" val="351137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7" name="Slide Number Placeholder 5"/>
          <p:cNvSpPr>
            <a:spLocks noGrp="1"/>
          </p:cNvSpPr>
          <p:nvPr>
            <p:ph type="sldNum" sz="quarter" idx="12"/>
          </p:nvPr>
        </p:nvSpPr>
        <p:spPr/>
        <p:txBody>
          <a:bodyPr/>
          <a:lstStyle>
            <a:lvl1pPr>
              <a:defRPr/>
            </a:lvl1pPr>
          </a:lstStyle>
          <a:p>
            <a:pPr>
              <a:defRPr/>
            </a:pPr>
            <a:fld id="{8CD44A55-2A94-4D25-8CD5-0151D309AD93}" type="slidenum">
              <a:rPr lang="en-US"/>
              <a:pPr>
                <a:defRPr/>
              </a:pPr>
              <a:t>‹#›</a:t>
            </a:fld>
            <a:endParaRPr lang="en-US"/>
          </a:p>
        </p:txBody>
      </p:sp>
    </p:spTree>
    <p:extLst>
      <p:ext uri="{BB962C8B-B14F-4D97-AF65-F5344CB8AC3E}">
        <p14:creationId xmlns:p14="http://schemas.microsoft.com/office/powerpoint/2010/main" val="106506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9" name="Slide Number Placeholder 5"/>
          <p:cNvSpPr>
            <a:spLocks noGrp="1"/>
          </p:cNvSpPr>
          <p:nvPr>
            <p:ph type="sldNum" sz="quarter" idx="12"/>
          </p:nvPr>
        </p:nvSpPr>
        <p:spPr/>
        <p:txBody>
          <a:bodyPr/>
          <a:lstStyle>
            <a:lvl1pPr>
              <a:defRPr/>
            </a:lvl1pPr>
          </a:lstStyle>
          <a:p>
            <a:pPr>
              <a:defRPr/>
            </a:pPr>
            <a:fld id="{77638E6D-D61B-4A84-95F7-3CB56D668E17}" type="slidenum">
              <a:rPr lang="en-US"/>
              <a:pPr>
                <a:defRPr/>
              </a:pPr>
              <a:t>‹#›</a:t>
            </a:fld>
            <a:endParaRPr lang="en-US"/>
          </a:p>
        </p:txBody>
      </p:sp>
    </p:spTree>
    <p:extLst>
      <p:ext uri="{BB962C8B-B14F-4D97-AF65-F5344CB8AC3E}">
        <p14:creationId xmlns:p14="http://schemas.microsoft.com/office/powerpoint/2010/main" val="135896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5" name="Slide Number Placeholder 5"/>
          <p:cNvSpPr>
            <a:spLocks noGrp="1"/>
          </p:cNvSpPr>
          <p:nvPr>
            <p:ph type="sldNum" sz="quarter" idx="12"/>
          </p:nvPr>
        </p:nvSpPr>
        <p:spPr/>
        <p:txBody>
          <a:bodyPr/>
          <a:lstStyle>
            <a:lvl1pPr>
              <a:defRPr/>
            </a:lvl1pPr>
          </a:lstStyle>
          <a:p>
            <a:pPr>
              <a:defRPr/>
            </a:pPr>
            <a:fld id="{3B77017E-B8AE-4280-B324-2E73BBE1C5D2}" type="slidenum">
              <a:rPr lang="en-US"/>
              <a:pPr>
                <a:defRPr/>
              </a:pPr>
              <a:t>‹#›</a:t>
            </a:fld>
            <a:endParaRPr lang="en-US"/>
          </a:p>
        </p:txBody>
      </p:sp>
    </p:spTree>
    <p:extLst>
      <p:ext uri="{BB962C8B-B14F-4D97-AF65-F5344CB8AC3E}">
        <p14:creationId xmlns:p14="http://schemas.microsoft.com/office/powerpoint/2010/main" val="98547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4" name="Slide Number Placeholder 5"/>
          <p:cNvSpPr>
            <a:spLocks noGrp="1"/>
          </p:cNvSpPr>
          <p:nvPr>
            <p:ph type="sldNum" sz="quarter" idx="12"/>
          </p:nvPr>
        </p:nvSpPr>
        <p:spPr/>
        <p:txBody>
          <a:bodyPr/>
          <a:lstStyle>
            <a:lvl1pPr>
              <a:defRPr/>
            </a:lvl1pPr>
          </a:lstStyle>
          <a:p>
            <a:pPr>
              <a:defRPr/>
            </a:pPr>
            <a:fld id="{814A2DED-2456-48BA-B453-8B9A513CA45F}" type="slidenum">
              <a:rPr lang="en-US"/>
              <a:pPr>
                <a:defRPr/>
              </a:pPr>
              <a:t>‹#›</a:t>
            </a:fld>
            <a:endParaRPr lang="en-US"/>
          </a:p>
        </p:txBody>
      </p:sp>
    </p:spTree>
    <p:extLst>
      <p:ext uri="{BB962C8B-B14F-4D97-AF65-F5344CB8AC3E}">
        <p14:creationId xmlns:p14="http://schemas.microsoft.com/office/powerpoint/2010/main" val="231226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7" name="Slide Number Placeholder 5"/>
          <p:cNvSpPr>
            <a:spLocks noGrp="1"/>
          </p:cNvSpPr>
          <p:nvPr>
            <p:ph type="sldNum" sz="quarter" idx="12"/>
          </p:nvPr>
        </p:nvSpPr>
        <p:spPr/>
        <p:txBody>
          <a:bodyPr/>
          <a:lstStyle>
            <a:lvl1pPr>
              <a:defRPr/>
            </a:lvl1pPr>
          </a:lstStyle>
          <a:p>
            <a:pPr>
              <a:defRPr/>
            </a:pPr>
            <a:fld id="{1CBF95DC-FD23-4035-BCEF-01B1F1BBBC56}" type="slidenum">
              <a:rPr lang="en-US"/>
              <a:pPr>
                <a:defRPr/>
              </a:pPr>
              <a:t>‹#›</a:t>
            </a:fld>
            <a:endParaRPr lang="en-US"/>
          </a:p>
        </p:txBody>
      </p:sp>
    </p:spTree>
    <p:extLst>
      <p:ext uri="{BB962C8B-B14F-4D97-AF65-F5344CB8AC3E}">
        <p14:creationId xmlns:p14="http://schemas.microsoft.com/office/powerpoint/2010/main" val="43305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17/05/2013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downloaded from www.stk-sport.co.uk</a:t>
            </a:r>
            <a:endParaRPr lang="en-US"/>
          </a:p>
        </p:txBody>
      </p:sp>
      <p:sp>
        <p:nvSpPr>
          <p:cNvPr id="7" name="Slide Number Placeholder 5"/>
          <p:cNvSpPr>
            <a:spLocks noGrp="1"/>
          </p:cNvSpPr>
          <p:nvPr>
            <p:ph type="sldNum" sz="quarter" idx="12"/>
          </p:nvPr>
        </p:nvSpPr>
        <p:spPr/>
        <p:txBody>
          <a:bodyPr/>
          <a:lstStyle>
            <a:lvl1pPr>
              <a:defRPr/>
            </a:lvl1pPr>
          </a:lstStyle>
          <a:p>
            <a:pPr>
              <a:defRPr/>
            </a:pPr>
            <a:fld id="{1D14CB48-77E9-43B3-8940-484DAC738544}" type="slidenum">
              <a:rPr lang="en-US"/>
              <a:pPr>
                <a:defRPr/>
              </a:pPr>
              <a:t>‹#›</a:t>
            </a:fld>
            <a:endParaRPr lang="en-US"/>
          </a:p>
        </p:txBody>
      </p:sp>
    </p:spTree>
    <p:extLst>
      <p:ext uri="{BB962C8B-B14F-4D97-AF65-F5344CB8AC3E}">
        <p14:creationId xmlns:p14="http://schemas.microsoft.com/office/powerpoint/2010/main" val="207420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r>
              <a:rPr lang="en-US" smtClean="0"/>
              <a:t>17/05/2013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downloaded from www.stk-sport.co.uk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FB817262-2AD8-4784-952C-AC01701D4E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507841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468313" y="692696"/>
            <a:ext cx="8351837" cy="1727200"/>
          </a:xfrm>
        </p:spPr>
        <p:txBody>
          <a:bodyPr lIns="0" tIns="0" rIns="0" bIns="0" anchor="t"/>
          <a:lstStyle/>
          <a:p>
            <a:pPr eaLnBrk="1" hangingPunct="1"/>
            <a:r>
              <a:rPr lang="en-GB" sz="3300" b="1" dirty="0">
                <a:solidFill>
                  <a:srgbClr val="376092"/>
                </a:solidFill>
                <a:latin typeface="Times New Roman" panose="02020603050405020304" pitchFamily="18" charset="0"/>
                <a:cs typeface="Times New Roman" panose="02020603050405020304" pitchFamily="18" charset="0"/>
              </a:rPr>
              <a:t>Assessment of the nutrition and </a:t>
            </a:r>
            <a:r>
              <a:rPr lang="en-GB" sz="3300" b="1" dirty="0" smtClean="0">
                <a:solidFill>
                  <a:srgbClr val="376092"/>
                </a:solidFill>
                <a:latin typeface="Times New Roman" panose="02020603050405020304" pitchFamily="18" charset="0"/>
                <a:cs typeface="Times New Roman" panose="02020603050405020304" pitchFamily="18" charset="0"/>
              </a:rPr>
              <a:t>physical development</a:t>
            </a:r>
            <a:r>
              <a:rPr lang="bg-BG" sz="3300" b="1" dirty="0" smtClean="0">
                <a:solidFill>
                  <a:srgbClr val="376092"/>
                </a:solidFill>
                <a:latin typeface="Times New Roman" panose="02020603050405020304" pitchFamily="18" charset="0"/>
                <a:cs typeface="Times New Roman" panose="02020603050405020304" pitchFamily="18" charset="0"/>
              </a:rPr>
              <a:t> of </a:t>
            </a:r>
            <a:r>
              <a:rPr lang="en-GB" sz="3300" b="1" dirty="0">
                <a:solidFill>
                  <a:srgbClr val="376092"/>
                </a:solidFill>
                <a:latin typeface="Times New Roman" panose="02020603050405020304" pitchFamily="18" charset="0"/>
                <a:cs typeface="Times New Roman" panose="02020603050405020304" pitchFamily="18" charset="0"/>
              </a:rPr>
              <a:t>pre-school and primary school children practising artistic </a:t>
            </a:r>
            <a:r>
              <a:rPr lang="en-GB" sz="3300" b="1" dirty="0" smtClean="0">
                <a:solidFill>
                  <a:srgbClr val="376092"/>
                </a:solidFill>
                <a:latin typeface="Times New Roman" panose="02020603050405020304" pitchFamily="18" charset="0"/>
                <a:cs typeface="Times New Roman" panose="02020603050405020304" pitchFamily="18" charset="0"/>
              </a:rPr>
              <a:t>gymnastics</a:t>
            </a:r>
            <a:r>
              <a:rPr lang="en-US" sz="3600" b="1" dirty="0" smtClean="0">
                <a:solidFill>
                  <a:srgbClr val="376092"/>
                </a:solidFill>
              </a:rPr>
              <a:t/>
            </a:r>
            <a:br>
              <a:rPr lang="en-US" sz="3600" b="1" dirty="0" smtClean="0">
                <a:solidFill>
                  <a:srgbClr val="376092"/>
                </a:solidFill>
              </a:rPr>
            </a:br>
            <a:endParaRPr lang="en-US" sz="3600" b="1" dirty="0" smtClean="0">
              <a:solidFill>
                <a:srgbClr val="376092"/>
              </a:solidFill>
            </a:endParaRPr>
          </a:p>
        </p:txBody>
      </p:sp>
      <p:sp>
        <p:nvSpPr>
          <p:cNvPr id="2052" name="Title 1"/>
          <p:cNvSpPr txBox="1">
            <a:spLocks/>
          </p:cNvSpPr>
          <p:nvPr/>
        </p:nvSpPr>
        <p:spPr bwMode="auto">
          <a:xfrm>
            <a:off x="5867400" y="2852738"/>
            <a:ext cx="298926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80000"/>
              </a:lnSpc>
            </a:pPr>
            <a:r>
              <a:rPr lang="en-GB" sz="2000" b="1" dirty="0" smtClean="0">
                <a:solidFill>
                  <a:srgbClr val="376092"/>
                </a:solidFill>
                <a:latin typeface="Times New Roman" pitchFamily="18" charset="0"/>
                <a:cs typeface="Times New Roman" pitchFamily="18" charset="0"/>
              </a:rPr>
              <a:t>Stefan Kolimechkov</a:t>
            </a:r>
            <a:endParaRPr lang="en-US" sz="2000" b="1" dirty="0">
              <a:solidFill>
                <a:srgbClr val="376092"/>
              </a:solidFill>
              <a:latin typeface="Times New Roman" pitchFamily="18" charset="0"/>
              <a:cs typeface="Times New Roman" pitchFamily="18" charset="0"/>
            </a:endParaRPr>
          </a:p>
          <a:p>
            <a:pPr eaLnBrk="1" hangingPunct="1">
              <a:lnSpc>
                <a:spcPct val="180000"/>
              </a:lnSpc>
            </a:pPr>
            <a:r>
              <a:rPr lang="en-GB" sz="2000" b="1" dirty="0" smtClean="0">
                <a:solidFill>
                  <a:srgbClr val="376092"/>
                </a:solidFill>
                <a:latin typeface="Times New Roman" pitchFamily="18" charset="0"/>
                <a:cs typeface="Times New Roman" pitchFamily="18" charset="0"/>
              </a:rPr>
              <a:t>Lubomir Petrov, PhD</a:t>
            </a:r>
            <a:endParaRPr lang="en-US" sz="2000" b="1" dirty="0">
              <a:solidFill>
                <a:srgbClr val="376092"/>
              </a:solidFill>
              <a:latin typeface="Times New Roman" pitchFamily="18" charset="0"/>
              <a:cs typeface="Times New Roman" pitchFamily="18" charset="0"/>
            </a:endParaRPr>
          </a:p>
          <a:p>
            <a:pPr eaLnBrk="1" hangingPunct="1">
              <a:lnSpc>
                <a:spcPct val="180000"/>
              </a:lnSpc>
            </a:pPr>
            <a:r>
              <a:rPr lang="en-GB" sz="2000" b="1" dirty="0" smtClean="0">
                <a:solidFill>
                  <a:srgbClr val="376092"/>
                </a:solidFill>
                <a:latin typeface="Times New Roman" pitchFamily="18" charset="0"/>
                <a:cs typeface="Times New Roman" pitchFamily="18" charset="0"/>
              </a:rPr>
              <a:t>A. Alexandrova, PhD</a:t>
            </a:r>
            <a:endParaRPr lang="bg-BG" sz="2000" b="1" dirty="0">
              <a:solidFill>
                <a:srgbClr val="376092"/>
              </a:solidFill>
              <a:latin typeface="Times New Roman" pitchFamily="18" charset="0"/>
              <a:cs typeface="Times New Roman" pitchFamily="18" charset="0"/>
            </a:endParaRPr>
          </a:p>
          <a:p>
            <a:pPr eaLnBrk="1" hangingPunct="1">
              <a:lnSpc>
                <a:spcPct val="180000"/>
              </a:lnSpc>
            </a:pPr>
            <a:r>
              <a:rPr lang="en-GB" sz="2000" b="1" dirty="0" smtClean="0">
                <a:solidFill>
                  <a:srgbClr val="376092"/>
                </a:solidFill>
                <a:latin typeface="Times New Roman" pitchFamily="18" charset="0"/>
                <a:cs typeface="Times New Roman" pitchFamily="18" charset="0"/>
              </a:rPr>
              <a:t>L. Andreeva, PhD</a:t>
            </a:r>
            <a:endParaRPr lang="en-US" sz="2000" b="1" dirty="0">
              <a:solidFill>
                <a:srgbClr val="376092"/>
              </a:solidFill>
              <a:latin typeface="Times New Roman" pitchFamily="18" charset="0"/>
              <a:cs typeface="Times New Roman" pitchFamily="18" charset="0"/>
            </a:endParaRPr>
          </a:p>
          <a:p>
            <a:pPr eaLnBrk="1" hangingPunct="1">
              <a:lnSpc>
                <a:spcPct val="180000"/>
              </a:lnSpc>
            </a:pPr>
            <a:r>
              <a:rPr lang="en-GB" sz="2000" b="1" dirty="0" smtClean="0">
                <a:solidFill>
                  <a:srgbClr val="376092"/>
                </a:solidFill>
                <a:latin typeface="Times New Roman" pitchFamily="18" charset="0"/>
                <a:cs typeface="Times New Roman" pitchFamily="18" charset="0"/>
              </a:rPr>
              <a:t>Prof. P. Atanasov, PhD</a:t>
            </a:r>
            <a:endParaRPr lang="en-US" sz="2000" b="1" dirty="0">
              <a:solidFill>
                <a:srgbClr val="376092"/>
              </a:solidFill>
              <a:latin typeface="Times New Roman" pitchFamily="18" charset="0"/>
              <a:cs typeface="Times New Roman" pitchFamily="18" charset="0"/>
            </a:endParaRPr>
          </a:p>
        </p:txBody>
      </p:sp>
      <p:sp>
        <p:nvSpPr>
          <p:cNvPr id="2053" name="Title 1"/>
          <p:cNvSpPr txBox="1">
            <a:spLocks/>
          </p:cNvSpPr>
          <p:nvPr/>
        </p:nvSpPr>
        <p:spPr bwMode="auto">
          <a:xfrm>
            <a:off x="1763713" y="5949280"/>
            <a:ext cx="67691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dirty="0" smtClean="0">
                <a:solidFill>
                  <a:srgbClr val="376092"/>
                </a:solidFill>
                <a:latin typeface="Times New Roman" pitchFamily="18" charset="0"/>
                <a:cs typeface="Times New Roman" pitchFamily="18" charset="0"/>
              </a:rPr>
              <a:t>National Sports Academy ‘Vassil Levski’ - Sofia</a:t>
            </a:r>
            <a:endParaRPr lang="en-US" sz="2000" b="1" dirty="0">
              <a:solidFill>
                <a:srgbClr val="376092"/>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dirty="0"/>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14FF1D57-E789-4727-8D12-955081780544}" type="slidenum">
              <a:rPr lang="en-US" smtClean="0"/>
              <a:pPr>
                <a:defRPr/>
              </a:pPr>
              <a:t>1</a:t>
            </a:fld>
            <a:endParaRPr lang="en-US"/>
          </a:p>
        </p:txBody>
      </p:sp>
      <p:sp>
        <p:nvSpPr>
          <p:cNvPr id="10" name="Title 1"/>
          <p:cNvSpPr txBox="1">
            <a:spLocks/>
          </p:cNvSpPr>
          <p:nvPr/>
        </p:nvSpPr>
        <p:spPr bwMode="auto">
          <a:xfrm>
            <a:off x="1979712" y="260326"/>
            <a:ext cx="67691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600" dirty="0" smtClean="0">
                <a:solidFill>
                  <a:schemeClr val="bg1">
                    <a:lumMod val="75000"/>
                  </a:schemeClr>
                </a:solidFill>
                <a:latin typeface="Times New Roman" pitchFamily="18" charset="0"/>
                <a:cs typeface="Times New Roman" pitchFamily="18" charset="0"/>
              </a:rPr>
              <a:t>VI-th</a:t>
            </a:r>
            <a:r>
              <a:rPr lang="en-GB" sz="1600" dirty="0">
                <a:solidFill>
                  <a:schemeClr val="bg1">
                    <a:lumMod val="75000"/>
                  </a:schemeClr>
                </a:solidFill>
                <a:latin typeface="Times New Roman" pitchFamily="18" charset="0"/>
                <a:cs typeface="Times New Roman" pitchFamily="18" charset="0"/>
              </a:rPr>
              <a:t> </a:t>
            </a:r>
            <a:r>
              <a:rPr lang="en-GB" sz="1600" dirty="0" smtClean="0">
                <a:solidFill>
                  <a:schemeClr val="bg1">
                    <a:lumMod val="75000"/>
                  </a:schemeClr>
                </a:solidFill>
                <a:latin typeface="Times New Roman" pitchFamily="18" charset="0"/>
                <a:cs typeface="Times New Roman" pitchFamily="18" charset="0"/>
              </a:rPr>
              <a:t>Bulgarian Nutrition Conference 2013</a:t>
            </a:r>
            <a:endParaRPr lang="en-US" sz="1600" dirty="0">
              <a:solidFill>
                <a:schemeClr val="bg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065532" y="2708443"/>
            <a:ext cx="25795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6000" b="1" dirty="0" smtClean="0">
                <a:solidFill>
                  <a:schemeClr val="tx2"/>
                </a:solidFill>
                <a:latin typeface="Times New Roman" panose="02020603050405020304" pitchFamily="18" charset="0"/>
                <a:ea typeface="Calibri" pitchFamily="34" charset="0"/>
                <a:cs typeface="Times New Roman" panose="02020603050405020304" pitchFamily="18" charset="0"/>
              </a:rPr>
              <a:t>Results</a:t>
            </a:r>
            <a:endParaRPr lang="bg-BG" sz="8000" dirty="0">
              <a:solidFill>
                <a:schemeClr val="tx2"/>
              </a:solidFill>
              <a:latin typeface="Times New Roman" panose="02020603050405020304" pitchFamily="18" charset="0"/>
              <a:ea typeface="Calibri"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74266603"/>
              </p:ext>
            </p:extLst>
          </p:nvPr>
        </p:nvGraphicFramePr>
        <p:xfrm>
          <a:off x="785813" y="476672"/>
          <a:ext cx="7561262" cy="5941838"/>
        </p:xfrm>
        <a:graphic>
          <a:graphicData uri="http://schemas.openxmlformats.org/drawingml/2006/table">
            <a:tbl>
              <a:tblPr/>
              <a:tblGrid>
                <a:gridCol w="1398587"/>
                <a:gridCol w="1516063"/>
                <a:gridCol w="1514475"/>
                <a:gridCol w="1516062"/>
                <a:gridCol w="1616075"/>
              </a:tblGrid>
              <a:tr h="8763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1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Males</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 3-6 years</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800" b="1" i="0" u="none" strike="noStrike" cap="none" normalizeH="0" baseline="0" dirty="0" smtClean="0">
                          <a:ln>
                            <a:noFill/>
                          </a:ln>
                          <a:solidFill>
                            <a:srgbClr val="FFFFFF"/>
                          </a:solidFill>
                          <a:effectLst/>
                          <a:latin typeface="Times New Roman" pitchFamily="18" charset="0"/>
                          <a:cs typeface="Times New Roman" pitchFamily="18" charset="0"/>
                        </a:rPr>
                        <a:t>n</a:t>
                      </a: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=7)</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Females</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3-6 years</a:t>
                      </a:r>
                      <a:endParaRPr kumimoji="0" lang="bg-BG" sz="16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800" b="1" i="0" u="none" strike="noStrike" cap="none" normalizeH="0" baseline="0" dirty="0" smtClean="0">
                          <a:ln>
                            <a:noFill/>
                          </a:ln>
                          <a:solidFill>
                            <a:srgbClr val="FFFFFF"/>
                          </a:solidFill>
                          <a:effectLst/>
                          <a:latin typeface="Times New Roman" pitchFamily="18" charset="0"/>
                          <a:cs typeface="Times New Roman" pitchFamily="18" charset="0"/>
                        </a:rPr>
                        <a:t>n</a:t>
                      </a: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=5)</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Males</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 7-11 years</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800" b="1" i="0" u="none" strike="noStrike" cap="none" normalizeH="0" baseline="0" dirty="0" smtClean="0">
                          <a:ln>
                            <a:noFill/>
                          </a:ln>
                          <a:solidFill>
                            <a:srgbClr val="FFFFFF"/>
                          </a:solidFill>
                          <a:effectLst/>
                          <a:latin typeface="Times New Roman" pitchFamily="18" charset="0"/>
                          <a:cs typeface="Times New Roman" pitchFamily="18" charset="0"/>
                        </a:rPr>
                        <a:t>n</a:t>
                      </a: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=11) </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Females</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7-11 years</a:t>
                      </a:r>
                      <a:endParaRPr kumimoji="0" lang="bg-BG" sz="16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800" b="1" i="0" u="none" strike="noStrike" cap="none" normalizeH="0" baseline="0" dirty="0" smtClean="0">
                          <a:ln>
                            <a:noFill/>
                          </a:ln>
                          <a:solidFill>
                            <a:srgbClr val="FFFFFF"/>
                          </a:solidFill>
                          <a:effectLst/>
                          <a:latin typeface="Times New Roman" pitchFamily="18" charset="0"/>
                          <a:cs typeface="Times New Roman" pitchFamily="18" charset="0"/>
                        </a:rPr>
                        <a:t>n</a:t>
                      </a:r>
                      <a:r>
                        <a:rPr kumimoji="0" lang="bg-BG" sz="1800" b="1" i="0" u="none" strike="noStrike" cap="none" normalizeH="0" baseline="0" dirty="0" smtClean="0">
                          <a:ln>
                            <a:noFill/>
                          </a:ln>
                          <a:solidFill>
                            <a:srgbClr val="FFFFFF"/>
                          </a:solidFill>
                          <a:effectLst/>
                          <a:latin typeface="Times New Roman" pitchFamily="18" charset="0"/>
                          <a:cs typeface="Times New Roman" pitchFamily="18" charset="0"/>
                        </a:rPr>
                        <a:t>=10) </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549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Age (y)</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5.00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0.58</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5.6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0.89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7.55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0.52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8.7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64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Sports experience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months)</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7.43 </a:t>
                      </a:r>
                      <a:r>
                        <a:rPr kumimoji="0" lang="bg-BG"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5.35</a:t>
                      </a:r>
                      <a:endParaRPr kumimoji="0" lang="en-GB" sz="18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24.6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12.28</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26.82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15.30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14.8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13.97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64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Height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cm</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112.17 </a:t>
                      </a:r>
                      <a:r>
                        <a:rPr kumimoji="0" lang="bg-BG"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6.25</a:t>
                      </a:r>
                      <a:endParaRPr kumimoji="0" lang="en-GB" sz="18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116.66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5.91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126.27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3.87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131.82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12.09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64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Height</a:t>
                      </a:r>
                      <a:endParaRPr kumimoji="0" lang="bg-BG" sz="16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Z-score</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-0.28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0.65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0.10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0.87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-0.28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0.61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-0.27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1.12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549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Weight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kg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18.83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2.83</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3.11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25.54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2.79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30.87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10.19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64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Weight</a:t>
                      </a:r>
                      <a:endParaRPr kumimoji="0" lang="bg-BG" sz="16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Z-score</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-0.39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0.77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0.25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0.66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-0.10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0.80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-0.02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1.09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6087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BMI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kg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cm</a:t>
                      </a:r>
                      <a:r>
                        <a:rPr kumimoji="0" lang="bg-BG" sz="1600" b="1" i="0" u="none" strike="noStrike" cap="none" normalizeH="0" baseline="30000" dirty="0" smtClean="0">
                          <a:ln>
                            <a:noFill/>
                          </a:ln>
                          <a:solidFill>
                            <a:srgbClr val="FFFFFF"/>
                          </a:solidFill>
                          <a:effectLst/>
                          <a:latin typeface="Times New Roman" pitchFamily="18" charset="0"/>
                          <a:cs typeface="Times New Roman" pitchFamily="18" charset="0"/>
                        </a:rPr>
                        <a:t>2</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14.91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1.30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15.79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1.06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16.01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1.59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17.30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2.82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64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BMI</a:t>
                      </a:r>
                      <a:endParaRPr kumimoji="0" lang="bg-BG" sz="16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Z-score</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-0.37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1.03</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0.24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0.67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0.04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1.03</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0.304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0.86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64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Percentage body fat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12.07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2.21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14.66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2.74</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12.53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2.80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17.36 </a:t>
                      </a:r>
                      <a:r>
                        <a:rPr kumimoji="0" lang="bg-BG"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5.64</a:t>
                      </a:r>
                      <a:endParaRPr kumimoji="0" lang="en-GB" sz="18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2358" name="Rectangle 5"/>
          <p:cNvSpPr>
            <a:spLocks noChangeArrowheads="1"/>
          </p:cNvSpPr>
          <p:nvPr/>
        </p:nvSpPr>
        <p:spPr bwMode="auto">
          <a:xfrm>
            <a:off x="857250" y="0"/>
            <a:ext cx="755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dirty="0">
                <a:solidFill>
                  <a:srgbClr val="0070C0"/>
                </a:solidFill>
                <a:latin typeface="Times New Roman" pitchFamily="18" charset="0"/>
                <a:cs typeface="Times New Roman" pitchFamily="18" charset="0"/>
              </a:rPr>
              <a:t>Anthropometric data of the </a:t>
            </a:r>
            <a:r>
              <a:rPr lang="en-GB" sz="2400" dirty="0" smtClean="0">
                <a:solidFill>
                  <a:srgbClr val="0070C0"/>
                </a:solidFill>
                <a:latin typeface="Times New Roman" pitchFamily="18" charset="0"/>
                <a:cs typeface="Times New Roman" pitchFamily="18" charset="0"/>
              </a:rPr>
              <a:t>studied children </a:t>
            </a:r>
            <a:r>
              <a:rPr lang="en-GB" sz="1600" i="1" dirty="0" smtClean="0">
                <a:solidFill>
                  <a:srgbClr val="0070C0"/>
                </a:solidFill>
                <a:latin typeface="Times New Roman" pitchFamily="18" charset="0"/>
                <a:cs typeface="Times New Roman" pitchFamily="18" charset="0"/>
              </a:rPr>
              <a:t>(Average </a:t>
            </a:r>
            <a:r>
              <a:rPr lang="bg-BG" sz="1600" i="1" dirty="0" smtClean="0">
                <a:solidFill>
                  <a:srgbClr val="0070C0"/>
                </a:solidFill>
                <a:latin typeface="Times New Roman" pitchFamily="18" charset="0"/>
                <a:cs typeface="Times New Roman" pitchFamily="18" charset="0"/>
              </a:rPr>
              <a:t>± SD</a:t>
            </a:r>
            <a:r>
              <a:rPr lang="en-GB" sz="1600" i="1" dirty="0" smtClean="0">
                <a:solidFill>
                  <a:srgbClr val="0070C0"/>
                </a:solidFill>
                <a:latin typeface="Times New Roman" pitchFamily="18" charset="0"/>
                <a:cs typeface="Times New Roman" pitchFamily="18" charset="0"/>
              </a:rPr>
              <a:t>)</a:t>
            </a:r>
            <a:endParaRPr lang="en-GB" sz="1600" i="1" dirty="0">
              <a:solidFill>
                <a:srgbClr val="0070C0"/>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1370160"/>
              </p:ext>
            </p:extLst>
          </p:nvPr>
        </p:nvGraphicFramePr>
        <p:xfrm>
          <a:off x="611631" y="783111"/>
          <a:ext cx="8136833" cy="5310185"/>
        </p:xfrm>
        <a:graphic>
          <a:graphicData uri="http://schemas.openxmlformats.org/drawingml/2006/table">
            <a:tbl>
              <a:tblPr/>
              <a:tblGrid>
                <a:gridCol w="2046941"/>
                <a:gridCol w="1580165"/>
                <a:gridCol w="1388234"/>
                <a:gridCol w="1554961"/>
                <a:gridCol w="1566532"/>
              </a:tblGrid>
              <a:tr h="112174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3-6 years of age, urban population, Bulgaria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1997</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3-6 years of age, children under study</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6-10 years of age, urban population, Bulgaria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1997</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6-10 years of age, children under study</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413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Expected energy expenditure</a:t>
                      </a:r>
                    </a:p>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kcal</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/24 </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h)</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1423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243</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1558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135.9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08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Energy intake</a:t>
                      </a:r>
                    </a:p>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kcal</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/24 </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h)</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1740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479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1503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330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2069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518</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1831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432.2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849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Protein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(Е%)</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10.5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16.0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10.7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16.1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9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Fat </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E%)</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37.3</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33.3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40.2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34.4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849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Carbohydrates </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E %)</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52.2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48.4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49.1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47.3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5.</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849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Protein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 kg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3.2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2.9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849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Protein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g/day</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46.2 ± 12.3</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60.4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14.</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55.6 ± 14.7</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73.9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19.1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9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Fat (g)</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72.6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55.6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92.4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29.5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70</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.0</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849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Carbohydrates (g)</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228 ± 70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182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45.6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254 ± 72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217.1 </a:t>
                      </a:r>
                      <a:r>
                        <a:rPr kumimoji="0" lang="bg-BG"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GB" sz="1800" b="0" i="0" u="none" strike="noStrike" cap="none" normalizeH="0" baseline="0" dirty="0" smtClean="0">
                          <a:ln>
                            <a:noFill/>
                          </a:ln>
                          <a:solidFill>
                            <a:srgbClr val="000000"/>
                          </a:solidFill>
                          <a:effectLst/>
                          <a:latin typeface="Times New Roman" pitchFamily="18" charset="0"/>
                          <a:cs typeface="Times New Roman" pitchFamily="18" charset="0"/>
                        </a:rPr>
                        <a:t>59.3</a:t>
                      </a:r>
                      <a:endParaRPr kumimoji="0" lang="en-GB" sz="18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3382" name="Rectangle 4"/>
          <p:cNvSpPr>
            <a:spLocks noChangeArrowheads="1"/>
          </p:cNvSpPr>
          <p:nvPr/>
        </p:nvSpPr>
        <p:spPr bwMode="auto">
          <a:xfrm>
            <a:off x="0" y="0"/>
            <a:ext cx="9143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000" dirty="0">
                <a:solidFill>
                  <a:srgbClr val="0070C0"/>
                </a:solidFill>
                <a:latin typeface="Times New Roman" pitchFamily="18" charset="0"/>
                <a:cs typeface="Times New Roman" pitchFamily="18" charset="0"/>
              </a:rPr>
              <a:t>Food intake data of the children from our study (aged 3-10 years) and children of the same age group from the Nutritional </a:t>
            </a:r>
            <a:r>
              <a:rPr lang="en-GB" sz="2000" dirty="0" smtClean="0">
                <a:solidFill>
                  <a:srgbClr val="0070C0"/>
                </a:solidFill>
                <a:latin typeface="Times New Roman" pitchFamily="18" charset="0"/>
                <a:cs typeface="Times New Roman" pitchFamily="18" charset="0"/>
              </a:rPr>
              <a:t>Survey </a:t>
            </a:r>
            <a:r>
              <a:rPr lang="en-GB" sz="2000" dirty="0">
                <a:solidFill>
                  <a:srgbClr val="0070C0"/>
                </a:solidFill>
                <a:latin typeface="Times New Roman" pitchFamily="18" charset="0"/>
                <a:cs typeface="Times New Roman" pitchFamily="18" charset="0"/>
              </a:rPr>
              <a:t>of the population of Bulgaria – </a:t>
            </a:r>
            <a:r>
              <a:rPr lang="en-GB" sz="2000" dirty="0" smtClean="0">
                <a:solidFill>
                  <a:srgbClr val="0070C0"/>
                </a:solidFill>
                <a:latin typeface="Times New Roman" pitchFamily="18" charset="0"/>
                <a:cs typeface="Times New Roman" pitchFamily="18" charset="0"/>
              </a:rPr>
              <a:t>1997</a:t>
            </a:r>
            <a:endParaRPr lang="en-GB" sz="2000" dirty="0">
              <a:solidFill>
                <a:srgbClr val="0070C0"/>
              </a:solidFill>
              <a:latin typeface="Times New Roman" pitchFamily="18" charset="0"/>
              <a:cs typeface="Times New Roman" pitchFamily="18" charset="0"/>
            </a:endParaRPr>
          </a:p>
        </p:txBody>
      </p:sp>
      <p:sp>
        <p:nvSpPr>
          <p:cNvPr id="13383" name="Slide Number Placeholder 5"/>
          <p:cNvSpPr>
            <a:spLocks noGrp="1"/>
          </p:cNvSpPr>
          <p:nvPr>
            <p:ph type="sldNum" sz="quarter" idx="12"/>
          </p:nvPr>
        </p:nvSpPr>
        <p:spPr bwMode="auto">
          <a:xfrm>
            <a:off x="5976938" y="5800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3E1A32-3ACC-419D-9E4A-6EEC6B12869A}" type="slidenum">
              <a:rPr lang="en-GB">
                <a:solidFill>
                  <a:srgbClr val="898989"/>
                </a:solidFill>
                <a:latin typeface="Calibri" pitchFamily="34" charset="0"/>
              </a:rPr>
              <a:pPr eaLnBrk="1" hangingPunct="1"/>
              <a:t>12</a:t>
            </a:fld>
            <a:endParaRPr lang="en-GB">
              <a:solidFill>
                <a:srgbClr val="898989"/>
              </a:solidFill>
              <a:latin typeface="Calibri" pitchFamily="34" charset="0"/>
            </a:endParaRPr>
          </a:p>
        </p:txBody>
      </p:sp>
      <p:sp>
        <p:nvSpPr>
          <p:cNvPr id="8" name="Oval 7"/>
          <p:cNvSpPr/>
          <p:nvPr/>
        </p:nvSpPr>
        <p:spPr>
          <a:xfrm>
            <a:off x="2952750" y="3173413"/>
            <a:ext cx="2447925"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Oval 8"/>
          <p:cNvSpPr/>
          <p:nvPr/>
        </p:nvSpPr>
        <p:spPr>
          <a:xfrm>
            <a:off x="5759450" y="3184525"/>
            <a:ext cx="2447925" cy="484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0" name="Oval 9"/>
          <p:cNvSpPr/>
          <p:nvPr/>
        </p:nvSpPr>
        <p:spPr>
          <a:xfrm>
            <a:off x="2771775" y="4749800"/>
            <a:ext cx="2663825"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1" name="Oval 10"/>
          <p:cNvSpPr/>
          <p:nvPr/>
        </p:nvSpPr>
        <p:spPr>
          <a:xfrm>
            <a:off x="5470525" y="4756150"/>
            <a:ext cx="2808288" cy="484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2" name="Oval 11"/>
          <p:cNvSpPr/>
          <p:nvPr/>
        </p:nvSpPr>
        <p:spPr>
          <a:xfrm>
            <a:off x="2747963" y="3609975"/>
            <a:ext cx="2871787" cy="8159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Oval 12"/>
          <p:cNvSpPr/>
          <p:nvPr/>
        </p:nvSpPr>
        <p:spPr>
          <a:xfrm>
            <a:off x="5580063" y="3592513"/>
            <a:ext cx="2871787" cy="8445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4" name="Oval 13"/>
          <p:cNvSpPr/>
          <p:nvPr/>
        </p:nvSpPr>
        <p:spPr>
          <a:xfrm>
            <a:off x="2555875" y="5200650"/>
            <a:ext cx="3125788" cy="8207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5" name="Oval 14"/>
          <p:cNvSpPr/>
          <p:nvPr/>
        </p:nvSpPr>
        <p:spPr>
          <a:xfrm>
            <a:off x="5254625" y="5176838"/>
            <a:ext cx="3294063" cy="8445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392" name="Rectangle 15"/>
          <p:cNvSpPr>
            <a:spLocks noChangeArrowheads="1"/>
          </p:cNvSpPr>
          <p:nvPr/>
        </p:nvSpPr>
        <p:spPr bwMode="auto">
          <a:xfrm>
            <a:off x="252413" y="6048375"/>
            <a:ext cx="8496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GB" sz="1400" b="1" dirty="0" smtClean="0">
                <a:solidFill>
                  <a:schemeClr val="tx2"/>
                </a:solidFill>
                <a:cs typeface="Arial" charset="0"/>
              </a:rPr>
              <a:t>Baikova et al.,</a:t>
            </a:r>
            <a:r>
              <a:rPr lang="bg-BG" sz="1400" dirty="0" smtClean="0">
                <a:solidFill>
                  <a:schemeClr val="tx2"/>
                </a:solidFill>
                <a:cs typeface="Arial" charset="0"/>
              </a:rPr>
              <a:t> </a:t>
            </a:r>
            <a:r>
              <a:rPr lang="en-GB" sz="1400" dirty="0" smtClean="0">
                <a:solidFill>
                  <a:schemeClr val="tx2"/>
                </a:solidFill>
                <a:cs typeface="Arial" charset="0"/>
              </a:rPr>
              <a:t>Nutritional </a:t>
            </a:r>
            <a:r>
              <a:rPr lang="en-GB" sz="1400" dirty="0">
                <a:solidFill>
                  <a:schemeClr val="tx2"/>
                </a:solidFill>
                <a:cs typeface="Arial" charset="0"/>
              </a:rPr>
              <a:t>S</a:t>
            </a:r>
            <a:r>
              <a:rPr lang="en-GB" sz="1400" dirty="0" smtClean="0">
                <a:solidFill>
                  <a:schemeClr val="tx2"/>
                </a:solidFill>
                <a:cs typeface="Arial" charset="0"/>
              </a:rPr>
              <a:t>urvey </a:t>
            </a:r>
            <a:r>
              <a:rPr lang="en-GB" sz="1400" dirty="0">
                <a:solidFill>
                  <a:schemeClr val="tx2"/>
                </a:solidFill>
                <a:cs typeface="Arial" charset="0"/>
              </a:rPr>
              <a:t>of the population of </a:t>
            </a:r>
            <a:r>
              <a:rPr lang="en-GB" sz="1400" dirty="0" smtClean="0">
                <a:solidFill>
                  <a:schemeClr val="tx2"/>
                </a:solidFill>
                <a:cs typeface="Arial" charset="0"/>
              </a:rPr>
              <a:t>Bulgaria, </a:t>
            </a:r>
            <a:r>
              <a:rPr lang="en-GB" sz="1400" dirty="0">
                <a:solidFill>
                  <a:schemeClr val="tx2"/>
                </a:solidFill>
                <a:cs typeface="Arial" charset="0"/>
              </a:rPr>
              <a:t>1997</a:t>
            </a:r>
            <a:endParaRPr lang="en-US" sz="1400" dirty="0">
              <a:solidFill>
                <a:schemeClr val="tx2"/>
              </a:solidFill>
              <a:cs typeface="Arial" charset="0"/>
            </a:endParaRPr>
          </a:p>
        </p:txBody>
      </p:sp>
      <p:sp>
        <p:nvSpPr>
          <p:cNvPr id="16" name="Oval 15"/>
          <p:cNvSpPr/>
          <p:nvPr/>
        </p:nvSpPr>
        <p:spPr>
          <a:xfrm>
            <a:off x="2643188" y="2643188"/>
            <a:ext cx="6072187" cy="642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84213" y="5537170"/>
            <a:ext cx="7775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2000" i="1" dirty="0" smtClean="0">
                <a:solidFill>
                  <a:srgbClr val="10253F"/>
                </a:solidFill>
                <a:latin typeface="Times New Roman" panose="02020603050405020304" pitchFamily="18" charset="0"/>
                <a:cs typeface="Times New Roman" panose="02020603050405020304" pitchFamily="18" charset="0"/>
              </a:rPr>
              <a:t>BMI Z-scores for all children</a:t>
            </a:r>
            <a:endParaRPr lang="en-US" sz="2000" i="1" dirty="0">
              <a:solidFill>
                <a:srgbClr val="10253F"/>
              </a:solidFill>
              <a:latin typeface="Times New Roman" panose="02020603050405020304" pitchFamily="18" charset="0"/>
              <a:cs typeface="Times New Roman" panose="02020603050405020304" pitchFamily="18" charset="0"/>
            </a:endParaRPr>
          </a:p>
        </p:txBody>
      </p:sp>
      <p:graphicFrame>
        <p:nvGraphicFramePr>
          <p:cNvPr id="3" name="Chart 2"/>
          <p:cNvGraphicFramePr/>
          <p:nvPr>
            <p:extLst>
              <p:ext uri="{D42A27DB-BD31-4B8C-83A1-F6EECF244321}">
                <p14:modId xmlns:p14="http://schemas.microsoft.com/office/powerpoint/2010/main" val="3508361306"/>
              </p:ext>
            </p:extLst>
          </p:nvPr>
        </p:nvGraphicFramePr>
        <p:xfrm>
          <a:off x="971600" y="404664"/>
          <a:ext cx="741682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Callout 3"/>
          <p:cNvSpPr/>
          <p:nvPr/>
        </p:nvSpPr>
        <p:spPr>
          <a:xfrm>
            <a:off x="6804025" y="1484313"/>
            <a:ext cx="2016125" cy="649287"/>
          </a:xfrm>
          <a:prstGeom prst="wedgeEllipseCallout">
            <a:avLst>
              <a:gd name="adj1" fmla="val -69540"/>
              <a:gd name="adj2" fmla="val 87944"/>
            </a:avLst>
          </a:prstGeom>
          <a:no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en-GB" dirty="0" smtClean="0">
                <a:solidFill>
                  <a:srgbClr val="984807"/>
                </a:solidFill>
              </a:rPr>
              <a:t>Overweight</a:t>
            </a:r>
            <a:endParaRPr lang="en-US" dirty="0">
              <a:solidFill>
                <a:srgbClr val="984807"/>
              </a:solidFill>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5" name="Footer Placeholder 4"/>
          <p:cNvSpPr>
            <a:spLocks noGrp="1"/>
          </p:cNvSpPr>
          <p:nvPr>
            <p:ph type="ftr" sz="quarter" idx="11"/>
          </p:nvPr>
        </p:nvSpPr>
        <p:spPr/>
        <p:txBody>
          <a:bodyPr/>
          <a:lstStyle/>
          <a:p>
            <a:pPr>
              <a:defRPr/>
            </a:pPr>
            <a:r>
              <a:rPr lang="en-US" smtClean="0"/>
              <a:t>downloaded from www.stk-sport.co.uk</a:t>
            </a:r>
            <a:endParaRPr lang="en-US"/>
          </a:p>
        </p:txBody>
      </p:sp>
      <p:sp>
        <p:nvSpPr>
          <p:cNvPr id="6" name="Slide Number Placeholder 5"/>
          <p:cNvSpPr>
            <a:spLocks noGrp="1"/>
          </p:cNvSpPr>
          <p:nvPr>
            <p:ph type="sldNum" sz="quarter" idx="12"/>
          </p:nvPr>
        </p:nvSpPr>
        <p:spPr/>
        <p:txBody>
          <a:bodyPr/>
          <a:lstStyle/>
          <a:p>
            <a:pPr>
              <a:defRPr/>
            </a:pPr>
            <a:fld id="{78085184-182A-4F44-A85E-22F13FE618E6}"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iterate type="lt">
                                    <p:tmPct val="0"/>
                                  </p:iterate>
                                  <p:childTnLst>
                                    <p:animScale>
                                      <p:cBhvr>
                                        <p:cTn id="6" dur="30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75934511"/>
              </p:ext>
            </p:extLst>
          </p:nvPr>
        </p:nvGraphicFramePr>
        <p:xfrm>
          <a:off x="827088" y="1484313"/>
          <a:ext cx="7777162" cy="3814765"/>
        </p:xfrm>
        <a:graphic>
          <a:graphicData uri="http://schemas.openxmlformats.org/drawingml/2006/table">
            <a:tbl>
              <a:tblPr/>
              <a:tblGrid>
                <a:gridCol w="450850"/>
                <a:gridCol w="930275"/>
                <a:gridCol w="635000"/>
                <a:gridCol w="1357312"/>
                <a:gridCol w="923925"/>
                <a:gridCol w="946150"/>
                <a:gridCol w="1074738"/>
                <a:gridCol w="1458912"/>
              </a:tblGrid>
              <a:tr h="86994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Age</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years</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Sex</a:t>
                      </a:r>
                      <a:endParaRPr kumimoji="0" lang="bg-BG" sz="16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Sports experience</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months</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Weight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(kg)</a:t>
                      </a: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BMI</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(kg/cm</a:t>
                      </a:r>
                      <a:r>
                        <a:rPr kumimoji="0" lang="bg-BG" sz="1600" b="1" i="0" u="none" strike="noStrike" cap="none" normalizeH="0" baseline="30000" dirty="0" smtClean="0">
                          <a:ln>
                            <a:noFill/>
                          </a:ln>
                          <a:solidFill>
                            <a:srgbClr val="FFFFFF"/>
                          </a:solidFill>
                          <a:effectLst/>
                          <a:latin typeface="Times New Roman" pitchFamily="18" charset="0"/>
                          <a:cs typeface="Times New Roman" pitchFamily="18" charset="0"/>
                        </a:rPr>
                        <a:t>2</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BMI</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Z-score</a:t>
                      </a: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Fat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cs typeface="Times New Roman" pitchFamily="18" charset="0"/>
                        </a:rPr>
                        <a:t>1</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7</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M</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29</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26.9</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1.12</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11.7</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cs typeface="Times New Roman" pitchFamily="18" charset="0"/>
                        </a:rPr>
                        <a:t>16</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M</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24</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27.9</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17.9</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1.15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13.7</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cs typeface="Times New Roman" pitchFamily="18" charset="0"/>
                        </a:rPr>
                        <a:t>27</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M</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20.0</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16.7</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1.02</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14.7</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bg-BG" sz="1600" b="1" i="0" u="none" strike="noStrike" cap="none" normalizeH="0" baseline="0" smtClean="0">
                          <a:ln>
                            <a:noFill/>
                          </a:ln>
                          <a:solidFill>
                            <a:srgbClr val="FFFFFF"/>
                          </a:solidFill>
                          <a:effectLst/>
                          <a:latin typeface="Times New Roman" pitchFamily="18" charset="0"/>
                          <a:cs typeface="Times New Roman" pitchFamily="18" charset="0"/>
                        </a:rPr>
                        <a:t>13</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2"/>
                          </a:solidFill>
                          <a:effectLst/>
                          <a:latin typeface="Times New Roman" pitchFamily="18" charset="0"/>
                          <a:cs typeface="Times New Roman" pitchFamily="18" charset="0"/>
                        </a:rPr>
                        <a:t>M</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24.0</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18.5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1.51</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cs typeface="Times New Roman" pitchFamily="18" charset="0"/>
                        </a:rPr>
                        <a:t>40</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F</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35.3</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18.5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1.11</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18.9</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cs typeface="Times New Roman" pitchFamily="18" charset="0"/>
                        </a:rPr>
                        <a:t>30</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a:t>
                      </a:r>
                      <a:r>
                        <a:rPr kumimoji="0" lang="bg-BG" sz="1600" b="0" i="0" u="none" strike="noStrike" cap="none" normalizeH="0" baseline="0" smtClean="0">
                          <a:ln>
                            <a:noFill/>
                          </a:ln>
                          <a:solidFill>
                            <a:schemeClr val="tx2"/>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F</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44.6</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21.2</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1.11</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22.3</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068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cs typeface="Times New Roman" pitchFamily="18" charset="0"/>
                        </a:rPr>
                        <a:t>19</a:t>
                      </a:r>
                      <a:endParaRPr kumimoji="0" lang="en-US" sz="16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0" marR="1079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11</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F</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50.5</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23.2</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imes New Roman" pitchFamily="18" charset="0"/>
                          <a:cs typeface="Times New Roman" pitchFamily="18" charset="0"/>
                        </a:rPr>
                        <a:t>1.84</a:t>
                      </a:r>
                      <a:endParaRPr kumimoji="0" lang="en-US" sz="1600" b="0"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Times New Roman" pitchFamily="18" charset="0"/>
                          <a:cs typeface="Times New Roman" pitchFamily="18" charset="0"/>
                        </a:rPr>
                        <a:t>30.4</a:t>
                      </a:r>
                      <a:endParaRPr kumimoji="0" lang="en-US" sz="16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marL="0" marR="1079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5445" name="Rectangle 3"/>
          <p:cNvSpPr>
            <a:spLocks noChangeArrowheads="1"/>
          </p:cNvSpPr>
          <p:nvPr/>
        </p:nvSpPr>
        <p:spPr bwMode="auto">
          <a:xfrm>
            <a:off x="971550" y="404664"/>
            <a:ext cx="74882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55600">
              <a:lnSpc>
                <a:spcPct val="150000"/>
              </a:lnSpc>
            </a:pPr>
            <a:r>
              <a:rPr lang="en-GB" sz="2000" dirty="0">
                <a:solidFill>
                  <a:schemeClr val="tx2"/>
                </a:solidFill>
                <a:latin typeface="Times New Roman" panose="02020603050405020304" pitchFamily="18" charset="0"/>
                <a:cs typeface="Times New Roman" panose="02020603050405020304" pitchFamily="18" charset="0"/>
              </a:rPr>
              <a:t>Anthropometric data of the overweight children</a:t>
            </a:r>
            <a:r>
              <a:rPr lang="en-GB" sz="2000" dirty="0" smtClean="0">
                <a:latin typeface="Times New Roman" panose="02020603050405020304" pitchFamily="18" charset="0"/>
                <a:cs typeface="Times New Roman" panose="02020603050405020304" pitchFamily="18" charset="0"/>
              </a:rPr>
              <a:t> </a:t>
            </a:r>
            <a:r>
              <a:rPr lang="en-GB" sz="2000" dirty="0">
                <a:solidFill>
                  <a:schemeClr val="tx2"/>
                </a:solidFill>
                <a:latin typeface="Times New Roman" panose="02020603050405020304" pitchFamily="18" charset="0"/>
                <a:cs typeface="Times New Roman" panose="02020603050405020304" pitchFamily="18" charset="0"/>
              </a:rPr>
              <a:t>(</a:t>
            </a:r>
            <a:r>
              <a:rPr lang="en-US" sz="2000" dirty="0">
                <a:solidFill>
                  <a:schemeClr val="tx2"/>
                </a:solidFill>
                <a:latin typeface="Times New Roman" panose="02020603050405020304" pitchFamily="18" charset="0"/>
                <a:cs typeface="Times New Roman" panose="02020603050405020304" pitchFamily="18" charset="0"/>
              </a:rPr>
              <a:t>BMI Z-score</a:t>
            </a:r>
            <a:r>
              <a:rPr lang="en-GB" sz="2000" dirty="0">
                <a:solidFill>
                  <a:schemeClr val="tx2"/>
                </a:solidFill>
                <a:latin typeface="Times New Roman" panose="02020603050405020304" pitchFamily="18" charset="0"/>
                <a:cs typeface="Times New Roman" panose="02020603050405020304" pitchFamily="18" charset="0"/>
              </a:rPr>
              <a:t> &gt; 1</a:t>
            </a:r>
            <a:r>
              <a:rPr lang="en-GB" sz="2000" dirty="0" smtClean="0">
                <a:solidFill>
                  <a:schemeClr val="tx2"/>
                </a:solidFill>
                <a:latin typeface="Times New Roman" panose="02020603050405020304" pitchFamily="18" charset="0"/>
                <a:cs typeface="Times New Roman" panose="02020603050405020304" pitchFamily="18" charset="0"/>
              </a:rPr>
              <a:t>)</a:t>
            </a:r>
            <a:endParaRPr lang="bg-BG" sz="2000" dirty="0">
              <a:solidFill>
                <a:schemeClr val="tx2"/>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755650" y="4424363"/>
            <a:ext cx="7920038" cy="936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ounded Rectangle 6"/>
          <p:cNvSpPr/>
          <p:nvPr/>
        </p:nvSpPr>
        <p:spPr>
          <a:xfrm>
            <a:off x="766763" y="2349500"/>
            <a:ext cx="7920037" cy="863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4" name="Footer Placeholder 3"/>
          <p:cNvSpPr>
            <a:spLocks noGrp="1"/>
          </p:cNvSpPr>
          <p:nvPr>
            <p:ph type="ftr" sz="quarter" idx="11"/>
          </p:nvPr>
        </p:nvSpPr>
        <p:spPr/>
        <p:txBody>
          <a:bodyPr/>
          <a:lstStyle/>
          <a:p>
            <a:pPr>
              <a:defRPr/>
            </a:pPr>
            <a:r>
              <a:rPr lang="en-US" smtClean="0"/>
              <a:t>downloaded from www.stk-sport.co.uk</a:t>
            </a:r>
            <a:endParaRPr lang="en-US"/>
          </a:p>
        </p:txBody>
      </p:sp>
      <p:sp>
        <p:nvSpPr>
          <p:cNvPr id="5" name="Slide Number Placeholder 4"/>
          <p:cNvSpPr>
            <a:spLocks noGrp="1"/>
          </p:cNvSpPr>
          <p:nvPr>
            <p:ph type="sldNum" sz="quarter" idx="12"/>
          </p:nvPr>
        </p:nvSpPr>
        <p:spPr/>
        <p:txBody>
          <a:bodyPr/>
          <a:lstStyle/>
          <a:p>
            <a:pPr>
              <a:defRPr/>
            </a:pPr>
            <a:fld id="{78085184-182A-4F44-A85E-22F13FE618E6}"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00438"/>
            <a:ext cx="407035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20713"/>
            <a:ext cx="2751137"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620713"/>
            <a:ext cx="3773488"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12788765"/>
              </p:ext>
            </p:extLst>
          </p:nvPr>
        </p:nvGraphicFramePr>
        <p:xfrm>
          <a:off x="1835695" y="1628800"/>
          <a:ext cx="7308303"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Rectangle 4"/>
          <p:cNvSpPr>
            <a:spLocks noChangeArrowheads="1"/>
          </p:cNvSpPr>
          <p:nvPr/>
        </p:nvSpPr>
        <p:spPr bwMode="auto">
          <a:xfrm>
            <a:off x="468313" y="5180999"/>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400" dirty="0">
                <a:solidFill>
                  <a:srgbClr val="10253F"/>
                </a:solidFill>
                <a:latin typeface="Times New Roman" panose="02020603050405020304" pitchFamily="18" charset="0"/>
                <a:cs typeface="Times New Roman" panose="02020603050405020304" pitchFamily="18" charset="0"/>
              </a:rPr>
              <a:t>Average age, sports experience (months</a:t>
            </a:r>
            <a:r>
              <a:rPr lang="en-GB" sz="2400" dirty="0" smtClean="0">
                <a:solidFill>
                  <a:srgbClr val="10253F"/>
                </a:solidFill>
                <a:latin typeface="Times New Roman" panose="02020603050405020304" pitchFamily="18" charset="0"/>
                <a:cs typeface="Times New Roman" panose="02020603050405020304" pitchFamily="18" charset="0"/>
              </a:rPr>
              <a:t>), calculated energy expenditure, </a:t>
            </a:r>
            <a:r>
              <a:rPr lang="en-GB" sz="2400" dirty="0">
                <a:solidFill>
                  <a:srgbClr val="10253F"/>
                </a:solidFill>
                <a:latin typeface="Times New Roman" panose="02020603050405020304" pitchFamily="18" charset="0"/>
                <a:cs typeface="Times New Roman" panose="02020603050405020304" pitchFamily="18" charset="0"/>
              </a:rPr>
              <a:t>energy </a:t>
            </a:r>
            <a:r>
              <a:rPr lang="en-GB" sz="2400" dirty="0" smtClean="0">
                <a:solidFill>
                  <a:srgbClr val="10253F"/>
                </a:solidFill>
                <a:latin typeface="Times New Roman" panose="02020603050405020304" pitchFamily="18" charset="0"/>
                <a:cs typeface="Times New Roman" panose="02020603050405020304" pitchFamily="18" charset="0"/>
              </a:rPr>
              <a:t>intake and energy </a:t>
            </a:r>
            <a:r>
              <a:rPr lang="en-GB" sz="2400" dirty="0">
                <a:solidFill>
                  <a:srgbClr val="10253F"/>
                </a:solidFill>
                <a:latin typeface="Times New Roman" panose="02020603050405020304" pitchFamily="18" charset="0"/>
                <a:cs typeface="Times New Roman" panose="02020603050405020304" pitchFamily="18" charset="0"/>
              </a:rPr>
              <a:t>proportion of the essential nutrients in </a:t>
            </a:r>
            <a:r>
              <a:rPr lang="en-GB" sz="2400" dirty="0">
                <a:solidFill>
                  <a:srgbClr val="FFC000"/>
                </a:solidFill>
                <a:latin typeface="Times New Roman" panose="02020603050405020304" pitchFamily="18" charset="0"/>
                <a:cs typeface="Times New Roman" panose="02020603050405020304" pitchFamily="18" charset="0"/>
              </a:rPr>
              <a:t>overweight children</a:t>
            </a:r>
            <a:r>
              <a:rPr lang="en-GB" sz="2400" dirty="0">
                <a:solidFill>
                  <a:srgbClr val="10253F"/>
                </a:solidFill>
                <a:latin typeface="Times New Roman" panose="02020603050405020304" pitchFamily="18" charset="0"/>
                <a:cs typeface="Times New Roman" panose="02020603050405020304" pitchFamily="18" charset="0"/>
              </a:rPr>
              <a:t> </a:t>
            </a:r>
            <a:r>
              <a:rPr lang="bg-BG" sz="2400" dirty="0">
                <a:solidFill>
                  <a:srgbClr val="10253F"/>
                </a:solidFill>
                <a:latin typeface="Times New Roman" panose="02020603050405020304" pitchFamily="18" charset="0"/>
                <a:cs typeface="Times New Roman" panose="02020603050405020304" pitchFamily="18" charset="0"/>
              </a:rPr>
              <a:t>(</a:t>
            </a:r>
            <a:r>
              <a:rPr lang="bg-BG" sz="2400" dirty="0" smtClean="0">
                <a:solidFill>
                  <a:srgbClr val="10253F"/>
                </a:solidFill>
                <a:latin typeface="Times New Roman" panose="02020603050405020304" pitchFamily="18" charset="0"/>
                <a:cs typeface="Times New Roman" panose="02020603050405020304" pitchFamily="18" charset="0"/>
              </a:rPr>
              <a:t>n=</a:t>
            </a:r>
            <a:r>
              <a:rPr lang="en-GB" sz="2400" dirty="0" smtClean="0">
                <a:solidFill>
                  <a:srgbClr val="10253F"/>
                </a:solidFill>
                <a:latin typeface="Times New Roman" panose="02020603050405020304" pitchFamily="18" charset="0"/>
                <a:cs typeface="Times New Roman" panose="02020603050405020304" pitchFamily="18" charset="0"/>
              </a:rPr>
              <a:t>5</a:t>
            </a:r>
            <a:r>
              <a:rPr lang="bg-BG" sz="2400" dirty="0" smtClean="0">
                <a:solidFill>
                  <a:srgbClr val="10253F"/>
                </a:solidFill>
                <a:latin typeface="Times New Roman" panose="02020603050405020304" pitchFamily="18" charset="0"/>
                <a:cs typeface="Times New Roman" panose="02020603050405020304" pitchFamily="18" charset="0"/>
              </a:rPr>
              <a:t>) </a:t>
            </a:r>
            <a:r>
              <a:rPr lang="en-GB" sz="2400" dirty="0">
                <a:solidFill>
                  <a:srgbClr val="10253F"/>
                </a:solidFill>
                <a:latin typeface="Times New Roman" panose="02020603050405020304" pitchFamily="18" charset="0"/>
                <a:cs typeface="Times New Roman" panose="02020603050405020304" pitchFamily="18" charset="0"/>
              </a:rPr>
              <a:t>and </a:t>
            </a:r>
            <a:r>
              <a:rPr lang="en-GB" sz="2400" dirty="0">
                <a:solidFill>
                  <a:schemeClr val="tx2"/>
                </a:solidFill>
                <a:latin typeface="Times New Roman" panose="02020603050405020304" pitchFamily="18" charset="0"/>
                <a:cs typeface="Times New Roman" panose="02020603050405020304" pitchFamily="18" charset="0"/>
              </a:rPr>
              <a:t>young athletes</a:t>
            </a:r>
            <a:r>
              <a:rPr lang="bg-BG" sz="2400" dirty="0">
                <a:solidFill>
                  <a:schemeClr val="tx2"/>
                </a:solidFill>
                <a:latin typeface="Times New Roman" panose="02020603050405020304" pitchFamily="18" charset="0"/>
                <a:cs typeface="Times New Roman" panose="02020603050405020304" pitchFamily="18" charset="0"/>
              </a:rPr>
              <a:t> </a:t>
            </a:r>
            <a:r>
              <a:rPr lang="bg-BG" sz="2400" dirty="0">
                <a:solidFill>
                  <a:srgbClr val="10253F"/>
                </a:solidFill>
                <a:latin typeface="Times New Roman" panose="02020603050405020304" pitchFamily="18" charset="0"/>
                <a:cs typeface="Times New Roman" panose="02020603050405020304" pitchFamily="18" charset="0"/>
              </a:rPr>
              <a:t>(</a:t>
            </a:r>
            <a:r>
              <a:rPr lang="bg-BG" sz="2400" dirty="0" smtClean="0">
                <a:solidFill>
                  <a:srgbClr val="10253F"/>
                </a:solidFill>
                <a:latin typeface="Times New Roman" panose="02020603050405020304" pitchFamily="18" charset="0"/>
                <a:cs typeface="Times New Roman" panose="02020603050405020304" pitchFamily="18" charset="0"/>
              </a:rPr>
              <a:t>n=1</a:t>
            </a:r>
            <a:r>
              <a:rPr lang="en-GB" sz="2400" dirty="0" smtClean="0">
                <a:solidFill>
                  <a:srgbClr val="10253F"/>
                </a:solidFill>
                <a:latin typeface="Times New Roman" panose="02020603050405020304" pitchFamily="18" charset="0"/>
                <a:cs typeface="Times New Roman" panose="02020603050405020304" pitchFamily="18" charset="0"/>
              </a:rPr>
              <a:t>2</a:t>
            </a:r>
            <a:r>
              <a:rPr lang="bg-BG" sz="2400" dirty="0" smtClean="0">
                <a:solidFill>
                  <a:srgbClr val="10253F"/>
                </a:solidFill>
                <a:latin typeface="Times New Roman" panose="02020603050405020304" pitchFamily="18" charset="0"/>
                <a:cs typeface="Times New Roman" panose="02020603050405020304" pitchFamily="18" charset="0"/>
              </a:rPr>
              <a:t>)</a:t>
            </a:r>
            <a:endParaRPr lang="en-GB" sz="2400" dirty="0">
              <a:solidFill>
                <a:srgbClr val="10253F"/>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5" name="Slide Number Placeholder 4"/>
          <p:cNvSpPr>
            <a:spLocks noGrp="1"/>
          </p:cNvSpPr>
          <p:nvPr>
            <p:ph type="sldNum" sz="quarter" idx="12"/>
          </p:nvPr>
        </p:nvSpPr>
        <p:spPr/>
        <p:txBody>
          <a:bodyPr/>
          <a:lstStyle/>
          <a:p>
            <a:pPr>
              <a:defRPr/>
            </a:pPr>
            <a:fld id="{78085184-182A-4F44-A85E-22F13FE618E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9179147"/>
              </p:ext>
            </p:extLst>
          </p:nvPr>
        </p:nvGraphicFramePr>
        <p:xfrm>
          <a:off x="684213" y="1052513"/>
          <a:ext cx="7777162" cy="5364162"/>
        </p:xfrm>
        <a:graphic>
          <a:graphicData uri="http://schemas.openxmlformats.org/drawingml/2006/table">
            <a:tbl>
              <a:tblPr/>
              <a:tblGrid>
                <a:gridCol w="1452562"/>
                <a:gridCol w="2543175"/>
                <a:gridCol w="2438400"/>
                <a:gridCol w="1343025"/>
              </a:tblGrid>
              <a:tr h="54775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rPr>
                        <a:t>Group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Competitors</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ea typeface="+mn-ea"/>
                          <a:cs typeface="Times New Roman" pitchFamily="18" charset="0"/>
                        </a:rPr>
                        <a:t>Overweight </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t-test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700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cs typeface="Times New Roman" pitchFamily="18" charset="0"/>
                        </a:rPr>
                        <a:t>Average </a:t>
                      </a:r>
                      <a:r>
                        <a:rPr kumimoji="0" lang="bg-BG" sz="1600" b="0" i="0" u="none" strike="noStrike" cap="none" normalizeH="0" baseline="0" dirty="0" smtClean="0">
                          <a:ln>
                            <a:noFill/>
                          </a:ln>
                          <a:solidFill>
                            <a:srgbClr val="000000"/>
                          </a:solidFill>
                          <a:effectLst/>
                          <a:latin typeface="Times New Roman" pitchFamily="18" charset="0"/>
                          <a:cs typeface="Times New Roman" pitchFamily="18" charset="0"/>
                        </a:rPr>
                        <a:t>± SD</a:t>
                      </a:r>
                      <a:endParaRPr kumimoji="0" lang="en-GB" sz="16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cs typeface="Times New Roman" pitchFamily="18" charset="0"/>
                        </a:rPr>
                        <a:t>Average </a:t>
                      </a:r>
                      <a:r>
                        <a:rPr kumimoji="0" lang="bg-BG" sz="1600" b="0" i="0" u="none" strike="noStrike" cap="none" normalizeH="0" baseline="0" dirty="0" smtClean="0">
                          <a:ln>
                            <a:noFill/>
                          </a:ln>
                          <a:solidFill>
                            <a:srgbClr val="000000"/>
                          </a:solidFill>
                          <a:effectLst/>
                          <a:latin typeface="Times New Roman" pitchFamily="18" charset="0"/>
                          <a:cs typeface="Times New Roman" pitchFamily="18" charset="0"/>
                        </a:rPr>
                        <a:t>± SD</a:t>
                      </a:r>
                      <a:endParaRPr kumimoji="0" lang="en-GB" sz="16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1454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Energy expenditure </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(kcal/kg/24h)</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70.16</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8.82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48.73</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8.98</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p&lt;0.001</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2181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Energy intake</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(kcal/kg/24h)</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72.32</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21.19</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63.65</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15.28</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p&gt;0.05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700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Protein</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kg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2.87</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0.86</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2.57</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0.80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p&gt;0.05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700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Fat</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kg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2.65</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0.88</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2.30</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0.50</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p&gt;0.05</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700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Times New Roman" pitchFamily="18" charset="0"/>
                          <a:cs typeface="Times New Roman" pitchFamily="18" charset="0"/>
                        </a:rPr>
                        <a:t>Carbohydrates</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
                      </a:r>
                      <a:b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b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kg</a:t>
                      </a:r>
                      <a:r>
                        <a:rPr kumimoji="0" lang="bg-BG" sz="1600" b="1" i="0" u="none" strike="noStrike" cap="none" normalizeH="0" baseline="0" dirty="0" smtClean="0">
                          <a:ln>
                            <a:noFill/>
                          </a:ln>
                          <a:solidFill>
                            <a:srgbClr val="FFFFFF"/>
                          </a:solidFill>
                          <a:effectLst/>
                          <a:latin typeface="Times New Roman" pitchFamily="18" charset="0"/>
                          <a:cs typeface="Times New Roman" pitchFamily="18" charset="0"/>
                        </a:rPr>
                        <a:t>)</a:t>
                      </a:r>
                      <a:endParaRPr kumimoji="0" lang="en-GB" sz="1600" b="1" i="0" u="none" strike="noStrike" cap="none" normalizeH="0" baseline="0" dirty="0" smtClean="0">
                        <a:ln>
                          <a:noFill/>
                        </a:ln>
                        <a:solidFill>
                          <a:srgbClr val="FFFFFF"/>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8.86</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 2.62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7.86</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bg-BG" sz="1800" b="0" i="0" u="none" strike="noStrike" cap="none" normalizeH="0" baseline="0" smtClean="0">
                          <a:ln>
                            <a:noFill/>
                          </a:ln>
                          <a:solidFill>
                            <a:srgbClr val="000000"/>
                          </a:solidFill>
                          <a:effectLst/>
                          <a:latin typeface="Times New Roman" pitchFamily="18" charset="0"/>
                          <a:cs typeface="Times New Roman" pitchFamily="18" charset="0"/>
                        </a:rPr>
                        <a:t>2.02</a:t>
                      </a:r>
                      <a:endParaRPr kumimoji="0" lang="en-GB" sz="18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bg-BG" sz="1800" b="0" i="0" u="none" strike="noStrike" cap="none" normalizeH="0" baseline="0" dirty="0" smtClean="0">
                          <a:ln>
                            <a:noFill/>
                          </a:ln>
                          <a:solidFill>
                            <a:srgbClr val="000000"/>
                          </a:solidFill>
                          <a:effectLst/>
                          <a:latin typeface="Times New Roman" pitchFamily="18" charset="0"/>
                          <a:cs typeface="Times New Roman" pitchFamily="18" charset="0"/>
                        </a:rPr>
                        <a:t>p&gt;0.05</a:t>
                      </a:r>
                      <a:endParaRPr kumimoji="0" lang="en-GB" sz="18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8476" name="Rectangle 4"/>
          <p:cNvSpPr>
            <a:spLocks noChangeArrowheads="1"/>
          </p:cNvSpPr>
          <p:nvPr/>
        </p:nvSpPr>
        <p:spPr bwMode="auto">
          <a:xfrm>
            <a:off x="395288" y="129406"/>
            <a:ext cx="8353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dirty="0">
                <a:solidFill>
                  <a:srgbClr val="10253F"/>
                </a:solidFill>
                <a:latin typeface="Times New Roman" pitchFamily="18" charset="0"/>
                <a:cs typeface="Times New Roman" pitchFamily="18" charset="0"/>
              </a:rPr>
              <a:t>Energy expenditure and energy intake; protein, fat and carbohydrate / kg body weight (Average ± SE) in the overweight children (</a:t>
            </a:r>
            <a:r>
              <a:rPr lang="en-GB" dirty="0" smtClean="0">
                <a:solidFill>
                  <a:srgbClr val="10253F"/>
                </a:solidFill>
                <a:latin typeface="Times New Roman" pitchFamily="18" charset="0"/>
                <a:cs typeface="Times New Roman" pitchFamily="18" charset="0"/>
              </a:rPr>
              <a:t>n=5) </a:t>
            </a:r>
            <a:r>
              <a:rPr lang="en-GB" dirty="0">
                <a:solidFill>
                  <a:srgbClr val="10253F"/>
                </a:solidFill>
                <a:latin typeface="Times New Roman" pitchFamily="18" charset="0"/>
                <a:cs typeface="Times New Roman" pitchFamily="18" charset="0"/>
              </a:rPr>
              <a:t>and children who were competitors (</a:t>
            </a:r>
            <a:r>
              <a:rPr lang="en-GB" dirty="0" smtClean="0">
                <a:solidFill>
                  <a:srgbClr val="10253F"/>
                </a:solidFill>
                <a:latin typeface="Times New Roman" pitchFamily="18" charset="0"/>
                <a:cs typeface="Times New Roman" pitchFamily="18" charset="0"/>
              </a:rPr>
              <a:t>n=12).</a:t>
            </a:r>
            <a:endParaRPr lang="bg-BG" dirty="0">
              <a:solidFill>
                <a:srgbClr val="10253F"/>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5" name="Slide Number Placeholder 4"/>
          <p:cNvSpPr>
            <a:spLocks noGrp="1"/>
          </p:cNvSpPr>
          <p:nvPr>
            <p:ph type="sldNum" sz="quarter" idx="12"/>
          </p:nvPr>
        </p:nvSpPr>
        <p:spPr/>
        <p:txBody>
          <a:bodyPr/>
          <a:lstStyle/>
          <a:p>
            <a:pPr>
              <a:defRPr/>
            </a:pPr>
            <a:fld id="{78085184-182A-4F44-A85E-22F13FE618E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
          <p:cNvSpPr>
            <a:spLocks noChangeArrowheads="1"/>
          </p:cNvSpPr>
          <p:nvPr/>
        </p:nvSpPr>
        <p:spPr bwMode="auto">
          <a:xfrm>
            <a:off x="611188" y="5221649"/>
            <a:ext cx="8064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2000" dirty="0" smtClean="0">
                <a:solidFill>
                  <a:srgbClr val="000000"/>
                </a:solidFill>
                <a:latin typeface="Times New Roman" pitchFamily="18" charset="0"/>
                <a:ea typeface="Calibri" pitchFamily="34" charset="0"/>
                <a:cs typeface="Times New Roman" pitchFamily="18" charset="0"/>
              </a:rPr>
              <a:t>BMI </a:t>
            </a:r>
            <a:r>
              <a:rPr lang="en-GB" sz="2000" dirty="0">
                <a:solidFill>
                  <a:srgbClr val="000000"/>
                </a:solidFill>
                <a:latin typeface="Times New Roman" pitchFamily="18" charset="0"/>
                <a:ea typeface="Calibri" pitchFamily="34" charset="0"/>
                <a:cs typeface="Times New Roman" pitchFamily="18" charset="0"/>
              </a:rPr>
              <a:t>Z-score and ratio (energy intake)/(energy expenditure) in the </a:t>
            </a:r>
            <a:r>
              <a:rPr lang="en-GB" sz="2000" dirty="0">
                <a:solidFill>
                  <a:srgbClr val="FF0000"/>
                </a:solidFill>
                <a:latin typeface="Times New Roman" pitchFamily="18" charset="0"/>
                <a:ea typeface="Calibri" pitchFamily="34" charset="0"/>
                <a:cs typeface="Times New Roman" pitchFamily="18" charset="0"/>
              </a:rPr>
              <a:t>overweight children </a:t>
            </a:r>
            <a:r>
              <a:rPr lang="bg-BG" sz="2000" dirty="0">
                <a:solidFill>
                  <a:srgbClr val="000000"/>
                </a:solidFill>
                <a:latin typeface="Times New Roman" pitchFamily="18" charset="0"/>
                <a:ea typeface="Calibri" pitchFamily="34" charset="0"/>
                <a:cs typeface="Times New Roman" pitchFamily="18" charset="0"/>
              </a:rPr>
              <a:t>(</a:t>
            </a:r>
            <a:r>
              <a:rPr lang="bg-BG" sz="2000" dirty="0" smtClean="0">
                <a:solidFill>
                  <a:srgbClr val="000000"/>
                </a:solidFill>
                <a:latin typeface="Times New Roman" pitchFamily="18" charset="0"/>
                <a:ea typeface="Calibri" pitchFamily="34" charset="0"/>
                <a:cs typeface="Times New Roman" pitchFamily="18" charset="0"/>
              </a:rPr>
              <a:t>n=</a:t>
            </a:r>
            <a:r>
              <a:rPr lang="en-GB" sz="2000" dirty="0" smtClean="0">
                <a:solidFill>
                  <a:srgbClr val="000000"/>
                </a:solidFill>
                <a:latin typeface="Times New Roman" pitchFamily="18" charset="0"/>
                <a:ea typeface="Calibri" pitchFamily="34" charset="0"/>
                <a:cs typeface="Times New Roman" pitchFamily="18" charset="0"/>
              </a:rPr>
              <a:t>5</a:t>
            </a:r>
            <a:r>
              <a:rPr lang="bg-BG" sz="2000" dirty="0" smtClean="0">
                <a:solidFill>
                  <a:srgbClr val="000000"/>
                </a:solidFill>
                <a:latin typeface="Times New Roman" pitchFamily="18" charset="0"/>
                <a:ea typeface="Calibri" pitchFamily="34" charset="0"/>
                <a:cs typeface="Times New Roman" pitchFamily="18" charset="0"/>
              </a:rPr>
              <a:t>)</a:t>
            </a:r>
            <a:r>
              <a:rPr lang="en-GB" sz="2000" dirty="0" smtClean="0">
                <a:solidFill>
                  <a:srgbClr val="000000"/>
                </a:solidFill>
                <a:latin typeface="Times New Roman" pitchFamily="18" charset="0"/>
                <a:ea typeface="Calibri" pitchFamily="34" charset="0"/>
                <a:cs typeface="Times New Roman" pitchFamily="18" charset="0"/>
              </a:rPr>
              <a:t> and </a:t>
            </a:r>
            <a:r>
              <a:rPr lang="en-GB" sz="2000" dirty="0">
                <a:solidFill>
                  <a:srgbClr val="000000"/>
                </a:solidFill>
                <a:latin typeface="Times New Roman" pitchFamily="18" charset="0"/>
                <a:ea typeface="Calibri" pitchFamily="34" charset="0"/>
                <a:cs typeface="Times New Roman" pitchFamily="18" charset="0"/>
              </a:rPr>
              <a:t>the children who were </a:t>
            </a:r>
            <a:r>
              <a:rPr lang="en-GB" sz="2000" dirty="0">
                <a:solidFill>
                  <a:schemeClr val="tx2"/>
                </a:solidFill>
                <a:latin typeface="Times New Roman" pitchFamily="18" charset="0"/>
                <a:ea typeface="Calibri" pitchFamily="34" charset="0"/>
                <a:cs typeface="Times New Roman" pitchFamily="18" charset="0"/>
              </a:rPr>
              <a:t>competitors</a:t>
            </a:r>
            <a:r>
              <a:rPr lang="en-GB" sz="2000" dirty="0">
                <a:solidFill>
                  <a:srgbClr val="000000"/>
                </a:solidFill>
                <a:latin typeface="Times New Roman" pitchFamily="18" charset="0"/>
                <a:ea typeface="Calibri" pitchFamily="34" charset="0"/>
                <a:cs typeface="Times New Roman" pitchFamily="18" charset="0"/>
              </a:rPr>
              <a:t> </a:t>
            </a:r>
            <a:r>
              <a:rPr lang="bg-BG" sz="2000" dirty="0">
                <a:solidFill>
                  <a:srgbClr val="000000"/>
                </a:solidFill>
                <a:latin typeface="Times New Roman" pitchFamily="18" charset="0"/>
                <a:ea typeface="Calibri" pitchFamily="34" charset="0"/>
                <a:cs typeface="Times New Roman" pitchFamily="18" charset="0"/>
              </a:rPr>
              <a:t>(</a:t>
            </a:r>
            <a:r>
              <a:rPr lang="bg-BG" sz="2000" dirty="0" smtClean="0">
                <a:solidFill>
                  <a:srgbClr val="000000"/>
                </a:solidFill>
                <a:latin typeface="Times New Roman" pitchFamily="18" charset="0"/>
                <a:ea typeface="Calibri" pitchFamily="34" charset="0"/>
                <a:cs typeface="Times New Roman" pitchFamily="18" charset="0"/>
              </a:rPr>
              <a:t>n=1</a:t>
            </a:r>
            <a:r>
              <a:rPr lang="en-GB" sz="2000" dirty="0" smtClean="0">
                <a:solidFill>
                  <a:srgbClr val="000000"/>
                </a:solidFill>
                <a:latin typeface="Times New Roman" pitchFamily="18" charset="0"/>
                <a:ea typeface="Calibri" pitchFamily="34" charset="0"/>
                <a:cs typeface="Times New Roman" pitchFamily="18" charset="0"/>
              </a:rPr>
              <a:t>2</a:t>
            </a:r>
            <a:r>
              <a:rPr lang="bg-BG" sz="2000" dirty="0" smtClean="0">
                <a:solidFill>
                  <a:srgbClr val="000000"/>
                </a:solidFill>
                <a:latin typeface="Times New Roman" pitchFamily="18" charset="0"/>
                <a:ea typeface="Calibri" pitchFamily="34" charset="0"/>
                <a:cs typeface="Times New Roman" pitchFamily="18" charset="0"/>
              </a:rPr>
              <a:t>)</a:t>
            </a:r>
            <a:endParaRPr lang="en-GB" sz="2000" dirty="0">
              <a:solidFill>
                <a:srgbClr val="000000"/>
              </a:solidFill>
              <a:latin typeface="Times New Roman" pitchFamily="18" charset="0"/>
              <a:ea typeface="Calibri" pitchFamily="34" charset="0"/>
              <a:cs typeface="Times New Roman" pitchFamily="18" charset="0"/>
            </a:endParaRPr>
          </a:p>
          <a:p>
            <a:r>
              <a:rPr lang="bg-BG" sz="2000" dirty="0">
                <a:solidFill>
                  <a:srgbClr val="000000"/>
                </a:solidFill>
                <a:latin typeface="Times New Roman" pitchFamily="18" charset="0"/>
                <a:ea typeface="Calibri" pitchFamily="34" charset="0"/>
                <a:cs typeface="Times New Roman" pitchFamily="18" charset="0"/>
              </a:rPr>
              <a:t>* - p &lt; 0.05; *** p &lt; </a:t>
            </a:r>
            <a:r>
              <a:rPr lang="bg-BG" sz="2000" dirty="0" smtClean="0">
                <a:solidFill>
                  <a:srgbClr val="000000"/>
                </a:solidFill>
                <a:latin typeface="Times New Roman" pitchFamily="18" charset="0"/>
                <a:ea typeface="Calibri" pitchFamily="34" charset="0"/>
                <a:cs typeface="Times New Roman" pitchFamily="18" charset="0"/>
              </a:rPr>
              <a:t>0.001</a:t>
            </a:r>
          </a:p>
        </p:txBody>
      </p:sp>
      <p:graphicFrame>
        <p:nvGraphicFramePr>
          <p:cNvPr id="9" name="Chart 8"/>
          <p:cNvGraphicFramePr/>
          <p:nvPr>
            <p:extLst>
              <p:ext uri="{D42A27DB-BD31-4B8C-83A1-F6EECF244321}">
                <p14:modId xmlns:p14="http://schemas.microsoft.com/office/powerpoint/2010/main" val="2583288825"/>
              </p:ext>
            </p:extLst>
          </p:nvPr>
        </p:nvGraphicFramePr>
        <p:xfrm>
          <a:off x="755576" y="692696"/>
          <a:ext cx="7042854" cy="431021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6"/>
          <p:cNvGrpSpPr>
            <a:grpSpLocks/>
          </p:cNvGrpSpPr>
          <p:nvPr/>
        </p:nvGrpSpPr>
        <p:grpSpPr bwMode="auto">
          <a:xfrm>
            <a:off x="3419872" y="1798413"/>
            <a:ext cx="214312" cy="620712"/>
            <a:chOff x="7276" y="1928"/>
            <a:chExt cx="338" cy="978"/>
          </a:xfrm>
        </p:grpSpPr>
        <p:sp>
          <p:nvSpPr>
            <p:cNvPr id="10" name="AutoShape 7"/>
            <p:cNvSpPr>
              <a:spLocks noChangeArrowheads="1"/>
            </p:cNvSpPr>
            <p:nvPr/>
          </p:nvSpPr>
          <p:spPr bwMode="auto">
            <a:xfrm>
              <a:off x="7276" y="1928"/>
              <a:ext cx="338" cy="326"/>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AutoShape 8"/>
            <p:cNvSpPr>
              <a:spLocks noChangeArrowheads="1"/>
            </p:cNvSpPr>
            <p:nvPr/>
          </p:nvSpPr>
          <p:spPr bwMode="auto">
            <a:xfrm>
              <a:off x="7276" y="2254"/>
              <a:ext cx="338" cy="326"/>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AutoShape 9"/>
            <p:cNvSpPr>
              <a:spLocks noChangeArrowheads="1"/>
            </p:cNvSpPr>
            <p:nvPr/>
          </p:nvSpPr>
          <p:spPr bwMode="auto">
            <a:xfrm>
              <a:off x="7276" y="2580"/>
              <a:ext cx="338" cy="326"/>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AutoShape 10"/>
          <p:cNvSpPr>
            <a:spLocks noChangeArrowheads="1"/>
          </p:cNvSpPr>
          <p:nvPr/>
        </p:nvSpPr>
        <p:spPr bwMode="auto">
          <a:xfrm>
            <a:off x="6228184" y="1991895"/>
            <a:ext cx="214312" cy="207962"/>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476375" y="241484"/>
            <a:ext cx="6335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GB" sz="3200" dirty="0">
                <a:solidFill>
                  <a:srgbClr val="254061"/>
                </a:solidFill>
                <a:latin typeface="Times New Roman" panose="02020603050405020304" pitchFamily="18" charset="0"/>
                <a:ea typeface="Calibri" pitchFamily="34" charset="0"/>
                <a:cs typeface="Times New Roman" panose="02020603050405020304" pitchFamily="18" charset="0"/>
              </a:rPr>
              <a:t>C</a:t>
            </a:r>
            <a:r>
              <a:rPr lang="en-GB" sz="3200" dirty="0" smtClean="0">
                <a:solidFill>
                  <a:srgbClr val="254061"/>
                </a:solidFill>
                <a:latin typeface="Times New Roman" panose="02020603050405020304" pitchFamily="18" charset="0"/>
                <a:ea typeface="Calibri" pitchFamily="34" charset="0"/>
                <a:cs typeface="Times New Roman" panose="02020603050405020304" pitchFamily="18" charset="0"/>
              </a:rPr>
              <a:t>onclusions </a:t>
            </a:r>
            <a:r>
              <a:rPr lang="en-GB" sz="3200" dirty="0">
                <a:solidFill>
                  <a:srgbClr val="254061"/>
                </a:solidFill>
                <a:latin typeface="Times New Roman" panose="02020603050405020304" pitchFamily="18" charset="0"/>
                <a:ea typeface="Calibri" pitchFamily="34" charset="0"/>
                <a:cs typeface="Times New Roman" panose="02020603050405020304" pitchFamily="18" charset="0"/>
              </a:rPr>
              <a:t>and </a:t>
            </a:r>
            <a:r>
              <a:rPr lang="en-GB" sz="3200" dirty="0" smtClean="0">
                <a:solidFill>
                  <a:srgbClr val="254061"/>
                </a:solidFill>
                <a:latin typeface="Times New Roman" panose="02020603050405020304" pitchFamily="18" charset="0"/>
                <a:ea typeface="Calibri" pitchFamily="34" charset="0"/>
                <a:cs typeface="Times New Roman" panose="02020603050405020304" pitchFamily="18" charset="0"/>
              </a:rPr>
              <a:t>recommendations:</a:t>
            </a:r>
            <a:endParaRPr lang="bg-BG" sz="3200" dirty="0">
              <a:solidFill>
                <a:srgbClr val="254061"/>
              </a:solidFill>
              <a:latin typeface="Times New Roman" panose="02020603050405020304" pitchFamily="18" charset="0"/>
              <a:ea typeface="Calibri" pitchFamily="34" charset="0"/>
              <a:cs typeface="Times New Roman" panose="02020603050405020304" pitchFamily="18" charset="0"/>
            </a:endParaRPr>
          </a:p>
        </p:txBody>
      </p:sp>
      <p:sp>
        <p:nvSpPr>
          <p:cNvPr id="5" name="Rectangle 1"/>
          <p:cNvSpPr>
            <a:spLocks noChangeArrowheads="1"/>
          </p:cNvSpPr>
          <p:nvPr/>
        </p:nvSpPr>
        <p:spPr bwMode="auto">
          <a:xfrm>
            <a:off x="611188" y="871985"/>
            <a:ext cx="7416800" cy="1384995"/>
          </a:xfrm>
          <a:prstGeom prst="rect">
            <a:avLst/>
          </a:prstGeom>
          <a:noFill/>
          <a:ln w="9525">
            <a:noFill/>
            <a:miter lim="800000"/>
            <a:headEnd/>
            <a:tailEnd/>
          </a:ln>
          <a:effectLst/>
        </p:spPr>
        <p:txBody>
          <a:bodyPr anchor="ctr">
            <a:spAutoFit/>
          </a:bodyPr>
          <a:lstStyle/>
          <a:p>
            <a:pPr indent="450850" algn="just">
              <a:lnSpc>
                <a:spcPct val="140000"/>
              </a:lnSpc>
              <a:buFont typeface="Wingdings" pitchFamily="2" charset="2"/>
              <a:buChar char="q"/>
              <a:defRPr/>
            </a:pPr>
            <a:r>
              <a:rPr lang="en-GB" sz="2000" dirty="0">
                <a:solidFill>
                  <a:schemeClr val="accent1">
                    <a:lumMod val="50000"/>
                  </a:schemeClr>
                </a:solidFill>
                <a:latin typeface="Times New Roman" pitchFamily="18" charset="0"/>
                <a:ea typeface="Calibri" pitchFamily="34" charset="0"/>
                <a:cs typeface="Times New Roman" pitchFamily="18" charset="0"/>
              </a:rPr>
              <a:t>T</a:t>
            </a:r>
            <a:r>
              <a:rPr lang="en-GB" sz="2000" dirty="0" smtClean="0">
                <a:solidFill>
                  <a:schemeClr val="accent1">
                    <a:lumMod val="50000"/>
                  </a:schemeClr>
                </a:solidFill>
                <a:latin typeface="Times New Roman" pitchFamily="18" charset="0"/>
                <a:ea typeface="Calibri" pitchFamily="34" charset="0"/>
                <a:cs typeface="Times New Roman" pitchFamily="18" charset="0"/>
              </a:rPr>
              <a:t>he </a:t>
            </a:r>
            <a:r>
              <a:rPr lang="en-GB" sz="2000" dirty="0">
                <a:solidFill>
                  <a:schemeClr val="accent1">
                    <a:lumMod val="50000"/>
                  </a:schemeClr>
                </a:solidFill>
                <a:latin typeface="Times New Roman" pitchFamily="18" charset="0"/>
                <a:ea typeface="Calibri" pitchFamily="34" charset="0"/>
                <a:cs typeface="Times New Roman" pitchFamily="18" charset="0"/>
              </a:rPr>
              <a:t>volume of aerobic exercise in the preparatory part of the gymnastics session should be increased, in addition to various games and different athletic exercises </a:t>
            </a:r>
            <a:r>
              <a:rPr lang="en-GB" sz="2000" dirty="0" smtClean="0">
                <a:solidFill>
                  <a:schemeClr val="accent1">
                    <a:lumMod val="50000"/>
                  </a:schemeClr>
                </a:solidFill>
                <a:latin typeface="Times New Roman" pitchFamily="18" charset="0"/>
                <a:ea typeface="Calibri" pitchFamily="34" charset="0"/>
                <a:cs typeface="Times New Roman" pitchFamily="18" charset="0"/>
              </a:rPr>
              <a:t>which might </a:t>
            </a:r>
            <a:r>
              <a:rPr lang="en-GB" sz="2000" dirty="0">
                <a:solidFill>
                  <a:schemeClr val="accent1">
                    <a:lumMod val="50000"/>
                  </a:schemeClr>
                </a:solidFill>
                <a:latin typeface="Times New Roman" pitchFamily="18" charset="0"/>
                <a:ea typeface="Calibri" pitchFamily="34" charset="0"/>
                <a:cs typeface="Times New Roman" pitchFamily="18" charset="0"/>
              </a:rPr>
              <a:t>be included</a:t>
            </a:r>
            <a:r>
              <a:rPr lang="en-GB" sz="2000" dirty="0" smtClean="0">
                <a:solidFill>
                  <a:schemeClr val="accent1">
                    <a:lumMod val="50000"/>
                  </a:schemeClr>
                </a:solidFill>
                <a:latin typeface="Times New Roman" pitchFamily="18" charset="0"/>
                <a:ea typeface="Calibri" pitchFamily="34" charset="0"/>
                <a:cs typeface="Times New Roman" pitchFamily="18" charset="0"/>
              </a:rPr>
              <a:t>.</a:t>
            </a:r>
            <a:endParaRPr lang="bg-BG" sz="2000" dirty="0">
              <a:solidFill>
                <a:schemeClr val="accent1">
                  <a:lumMod val="50000"/>
                </a:schemeClr>
              </a:solidFill>
              <a:latin typeface="Times New Roman" pitchFamily="18" charset="0"/>
              <a:ea typeface="Calibri" pitchFamily="34" charset="0"/>
              <a:cs typeface="Times New Roman" pitchFamily="18"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04864"/>
            <a:ext cx="7272338"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5292725" y="333375"/>
            <a:ext cx="352742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985838">
              <a:lnSpc>
                <a:spcPct val="150000"/>
              </a:lnSpc>
            </a:pPr>
            <a:r>
              <a:rPr lang="en-GB" sz="2000" dirty="0">
                <a:solidFill>
                  <a:schemeClr val="tx2"/>
                </a:solidFill>
                <a:latin typeface="Times New Roman" pitchFamily="18" charset="0"/>
                <a:ea typeface="Calibri" pitchFamily="34" charset="0"/>
                <a:cs typeface="Times New Roman" pitchFamily="18" charset="0"/>
              </a:rPr>
              <a:t>According to the National Centre of Public Health and Analysis (NCPHA) in Bulgaria, 200 000 children (or 20 % of the population) were overweight, of whom 65 000 were </a:t>
            </a:r>
            <a:r>
              <a:rPr lang="en-GB" sz="2000" dirty="0" smtClean="0">
                <a:solidFill>
                  <a:schemeClr val="tx2"/>
                </a:solidFill>
                <a:latin typeface="Times New Roman" pitchFamily="18" charset="0"/>
                <a:ea typeface="Calibri" pitchFamily="34" charset="0"/>
                <a:cs typeface="Times New Roman" pitchFamily="18" charset="0"/>
              </a:rPr>
              <a:t>obese, </a:t>
            </a:r>
            <a:r>
              <a:rPr lang="en-GB" sz="2000" dirty="0">
                <a:solidFill>
                  <a:schemeClr val="tx2"/>
                </a:solidFill>
                <a:latin typeface="Times New Roman" pitchFamily="18" charset="0"/>
                <a:ea typeface="Calibri" pitchFamily="34" charset="0"/>
                <a:cs typeface="Times New Roman" pitchFamily="18" charset="0"/>
              </a:rPr>
              <a:t>in </a:t>
            </a:r>
            <a:r>
              <a:rPr lang="en-GB" sz="2000" dirty="0" smtClean="0">
                <a:solidFill>
                  <a:schemeClr val="tx2"/>
                </a:solidFill>
                <a:latin typeface="Times New Roman" pitchFamily="18" charset="0"/>
                <a:ea typeface="Calibri" pitchFamily="34" charset="0"/>
                <a:cs typeface="Times New Roman" pitchFamily="18" charset="0"/>
              </a:rPr>
              <a:t>2008.</a:t>
            </a:r>
            <a:endParaRPr lang="en-US" sz="2000" dirty="0">
              <a:solidFill>
                <a:schemeClr val="tx2"/>
              </a:solidFill>
              <a:latin typeface="Times New Roman" pitchFamily="18" charset="0"/>
              <a:cs typeface="Times New Roman" pitchFamily="18" charset="0"/>
            </a:endParaRPr>
          </a:p>
        </p:txBody>
      </p:sp>
      <p:sp>
        <p:nvSpPr>
          <p:cNvPr id="3075" name="Rectangle 1"/>
          <p:cNvSpPr>
            <a:spLocks noChangeArrowheads="1"/>
          </p:cNvSpPr>
          <p:nvPr/>
        </p:nvSpPr>
        <p:spPr bwMode="auto">
          <a:xfrm>
            <a:off x="395288" y="3587722"/>
            <a:ext cx="43926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539750" algn="just">
              <a:lnSpc>
                <a:spcPct val="150000"/>
              </a:lnSpc>
              <a:tabLst>
                <a:tab pos="2219325" algn="l"/>
              </a:tabLst>
            </a:pPr>
            <a:r>
              <a:rPr lang="en-GB" sz="2000" dirty="0">
                <a:solidFill>
                  <a:schemeClr val="tx2"/>
                </a:solidFill>
                <a:latin typeface="Times New Roman" pitchFamily="18" charset="0"/>
                <a:ea typeface="Calibri" pitchFamily="34" charset="0"/>
                <a:cs typeface="Times New Roman" pitchFamily="18" charset="0"/>
              </a:rPr>
              <a:t>It is recommended that youngsters spend at least one hour per day </a:t>
            </a:r>
            <a:r>
              <a:rPr lang="en-GB" sz="2000" dirty="0" smtClean="0">
                <a:solidFill>
                  <a:schemeClr val="tx2"/>
                </a:solidFill>
                <a:latin typeface="Times New Roman" pitchFamily="18" charset="0"/>
                <a:ea typeface="Calibri" pitchFamily="34" charset="0"/>
                <a:cs typeface="Times New Roman" pitchFamily="18" charset="0"/>
              </a:rPr>
              <a:t>engaged in </a:t>
            </a:r>
            <a:r>
              <a:rPr lang="en-GB" sz="2000" dirty="0">
                <a:solidFill>
                  <a:schemeClr val="tx2"/>
                </a:solidFill>
                <a:latin typeface="Times New Roman" pitchFamily="18" charset="0"/>
                <a:ea typeface="Calibri" pitchFamily="34" charset="0"/>
                <a:cs typeface="Times New Roman" pitchFamily="18" charset="0"/>
              </a:rPr>
              <a:t>light to moderate physical activity, such as jogging</a:t>
            </a:r>
            <a:r>
              <a:rPr lang="bg-BG" sz="2000" dirty="0">
                <a:solidFill>
                  <a:schemeClr val="tx2"/>
                </a:solidFill>
                <a:latin typeface="Times New Roman" pitchFamily="18" charset="0"/>
                <a:ea typeface="Calibri" pitchFamily="34" charset="0"/>
                <a:cs typeface="Times New Roman" pitchFamily="18" charset="0"/>
              </a:rPr>
              <a:t>, </a:t>
            </a:r>
            <a:r>
              <a:rPr lang="en-GB" sz="2000" dirty="0">
                <a:solidFill>
                  <a:schemeClr val="tx2"/>
                </a:solidFill>
                <a:latin typeface="Times New Roman" pitchFamily="18" charset="0"/>
                <a:ea typeface="Calibri" pitchFamily="34" charset="0"/>
                <a:cs typeface="Times New Roman" pitchFamily="18" charset="0"/>
              </a:rPr>
              <a:t>jumping</a:t>
            </a:r>
            <a:r>
              <a:rPr lang="bg-BG" sz="2000" dirty="0">
                <a:solidFill>
                  <a:schemeClr val="tx2"/>
                </a:solidFill>
                <a:latin typeface="Times New Roman" pitchFamily="18" charset="0"/>
                <a:ea typeface="Calibri" pitchFamily="34" charset="0"/>
                <a:cs typeface="Times New Roman" pitchFamily="18" charset="0"/>
              </a:rPr>
              <a:t>, </a:t>
            </a:r>
            <a:r>
              <a:rPr lang="en-GB" sz="2000" dirty="0">
                <a:solidFill>
                  <a:schemeClr val="tx2"/>
                </a:solidFill>
                <a:latin typeface="Times New Roman" pitchFamily="18" charset="0"/>
                <a:ea typeface="Calibri" pitchFamily="34" charset="0"/>
                <a:cs typeface="Times New Roman" pitchFamily="18" charset="0"/>
              </a:rPr>
              <a:t>dancing and different kinds of sport (Booth et al., </a:t>
            </a:r>
            <a:r>
              <a:rPr lang="bg-BG" sz="2000" dirty="0">
                <a:solidFill>
                  <a:schemeClr val="tx2"/>
                </a:solidFill>
                <a:latin typeface="Times New Roman" pitchFamily="18" charset="0"/>
                <a:ea typeface="Calibri" pitchFamily="34" charset="0"/>
                <a:cs typeface="Times New Roman" pitchFamily="18" charset="0"/>
              </a:rPr>
              <a:t>2005</a:t>
            </a:r>
            <a:r>
              <a:rPr lang="bg-BG" sz="2000" dirty="0" smtClean="0">
                <a:solidFill>
                  <a:schemeClr val="tx2"/>
                </a:solidFill>
                <a:latin typeface="Times New Roman" pitchFamily="18" charset="0"/>
                <a:ea typeface="Calibri" pitchFamily="34" charset="0"/>
                <a:cs typeface="Times New Roman" pitchFamily="18" charset="0"/>
              </a:rPr>
              <a:t>)</a:t>
            </a:r>
            <a:r>
              <a:rPr lang="en-GB" sz="2000" dirty="0" smtClean="0">
                <a:solidFill>
                  <a:schemeClr val="tx2"/>
                </a:solidFill>
                <a:latin typeface="Times New Roman" pitchFamily="18" charset="0"/>
                <a:ea typeface="Calibri" pitchFamily="34" charset="0"/>
                <a:cs typeface="Times New Roman" pitchFamily="18" charset="0"/>
              </a:rPr>
              <a:t>.</a:t>
            </a:r>
            <a:endParaRPr lang="bg-BG" sz="2000" dirty="0">
              <a:solidFill>
                <a:schemeClr val="tx2"/>
              </a:solidFill>
              <a:latin typeface="Times New Roman" pitchFamily="18" charset="0"/>
              <a:ea typeface="Calibri" pitchFamily="34" charset="0"/>
              <a:cs typeface="Times New Roman" pitchFamily="18" charset="0"/>
            </a:endParaRPr>
          </a:p>
        </p:txBody>
      </p:sp>
      <p:pic>
        <p:nvPicPr>
          <p:cNvPr id="3076" name="Picture 2" descr="C:\Users\STK\Desktop\M.A. Dissertation\Photos and Videos\kids eating healthy-saida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789363"/>
            <a:ext cx="3800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farm4.static.flickr.com/3166/2647106492_bc2cbb8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4762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84213" y="451358"/>
            <a:ext cx="38877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lnSpc>
                <a:spcPct val="120000"/>
              </a:lnSpc>
              <a:buFont typeface="Wingdings" pitchFamily="2" charset="2"/>
              <a:buChar char="q"/>
            </a:pP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F</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oods </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with high energy content (bakery products</a:t>
            </a:r>
            <a:r>
              <a:rPr lang="bg-BG" sz="2000" dirty="0">
                <a:solidFill>
                  <a:srgbClr val="254061"/>
                </a:solidFill>
                <a:latin typeface="Times New Roman" panose="02020603050405020304" pitchFamily="18" charset="0"/>
                <a:ea typeface="Calibri" pitchFamily="34" charset="0"/>
                <a:cs typeface="Times New Roman" panose="02020603050405020304" pitchFamily="18" charset="0"/>
              </a:rPr>
              <a:t>, </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chocolate</a:t>
            </a:r>
            <a:r>
              <a:rPr lang="bg-BG" sz="2000" dirty="0">
                <a:solidFill>
                  <a:srgbClr val="254061"/>
                </a:solidFill>
                <a:latin typeface="Times New Roman" panose="02020603050405020304" pitchFamily="18" charset="0"/>
                <a:ea typeface="Calibri" pitchFamily="34" charset="0"/>
                <a:cs typeface="Times New Roman" panose="02020603050405020304" pitchFamily="18" charset="0"/>
              </a:rPr>
              <a:t>, </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candy, etc.) should be minimized, and those of fruits and vegetables </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maximized</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a:t>
            </a:r>
          </a:p>
          <a:p>
            <a:pPr algn="just">
              <a:lnSpc>
                <a:spcPct val="120000"/>
              </a:lnSpc>
            </a:pPr>
            <a:endParaRPr lang="en-GB" sz="2000" dirty="0" smtClean="0">
              <a:latin typeface="Times New Roman" panose="02020603050405020304" pitchFamily="18" charset="0"/>
              <a:cs typeface="Times New Roman" panose="02020603050405020304" pitchFamily="18" charset="0"/>
            </a:endParaRPr>
          </a:p>
          <a:p>
            <a:pPr indent="355600" algn="just">
              <a:lnSpc>
                <a:spcPct val="120000"/>
              </a:lnSpc>
              <a:buFont typeface="Wingdings" pitchFamily="2" charset="2"/>
              <a:buChar char="q"/>
            </a:pP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Children should be stimulated to eat </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more healthily.</a:t>
            </a:r>
            <a:endParaRPr lang="bg-BG" sz="2000" dirty="0">
              <a:solidFill>
                <a:srgbClr val="254061"/>
              </a:solidFill>
              <a:latin typeface="Times New Roman" panose="02020603050405020304" pitchFamily="18" charset="0"/>
              <a:ea typeface="Calibri" pitchFamily="34" charset="0"/>
              <a:cs typeface="Times New Roman" panose="02020603050405020304" pitchFamily="18" charset="0"/>
            </a:endParaRPr>
          </a:p>
        </p:txBody>
      </p:sp>
      <p:pic>
        <p:nvPicPr>
          <p:cNvPr id="21507" name="Picture 2" descr="http://www.reynoldsburgtomatofestival.org/images/tomato-h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28520">
            <a:off x="4772025" y="2989263"/>
            <a:ext cx="29114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baystategymnasticsacademy.com/wp-content/uploads/gymnastics-d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692150"/>
            <a:ext cx="31686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789363"/>
            <a:ext cx="3719512"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23850" y="804042"/>
            <a:ext cx="84963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buFont typeface="Wingdings" pitchFamily="2" charset="2"/>
              <a:buChar char="q"/>
            </a:pPr>
            <a:r>
              <a:rPr lang="en-GB" sz="2000" b="1" dirty="0" smtClean="0">
                <a:solidFill>
                  <a:srgbClr val="254061"/>
                </a:solidFill>
                <a:latin typeface="Times New Roman" panose="02020603050405020304" pitchFamily="18" charset="0"/>
                <a:ea typeface="Calibri" pitchFamily="34" charset="0"/>
                <a:cs typeface="Times New Roman" panose="02020603050405020304" pitchFamily="18" charset="0"/>
              </a:rPr>
              <a:t>BMI </a:t>
            </a:r>
            <a:r>
              <a:rPr lang="en-GB" sz="2000" b="1" dirty="0">
                <a:solidFill>
                  <a:srgbClr val="254061"/>
                </a:solidFill>
                <a:latin typeface="Times New Roman" panose="02020603050405020304" pitchFamily="18" charset="0"/>
                <a:ea typeface="Calibri" pitchFamily="34" charset="0"/>
                <a:cs typeface="Times New Roman" panose="02020603050405020304" pitchFamily="18" charset="0"/>
              </a:rPr>
              <a:t>is </a:t>
            </a:r>
            <a:r>
              <a:rPr lang="en-GB" sz="2000" b="1" dirty="0" smtClean="0">
                <a:solidFill>
                  <a:srgbClr val="254061"/>
                </a:solidFill>
                <a:latin typeface="Times New Roman" panose="02020603050405020304" pitchFamily="18" charset="0"/>
                <a:ea typeface="Calibri" pitchFamily="34" charset="0"/>
                <a:cs typeface="Times New Roman" panose="02020603050405020304" pitchFamily="18" charset="0"/>
              </a:rPr>
              <a:t>not </a:t>
            </a:r>
            <a:r>
              <a:rPr lang="en-GB" sz="2000" b="1" dirty="0">
                <a:solidFill>
                  <a:srgbClr val="254061"/>
                </a:solidFill>
                <a:latin typeface="Times New Roman" panose="02020603050405020304" pitchFamily="18" charset="0"/>
                <a:ea typeface="Calibri" pitchFamily="34" charset="0"/>
                <a:cs typeface="Times New Roman" panose="02020603050405020304" pitchFamily="18" charset="0"/>
              </a:rPr>
              <a:t>an adequate </a:t>
            </a:r>
            <a:r>
              <a:rPr lang="en-GB" sz="2000" b="1" dirty="0" smtClean="0">
                <a:solidFill>
                  <a:srgbClr val="254061"/>
                </a:solidFill>
                <a:latin typeface="Times New Roman" panose="02020603050405020304" pitchFamily="18" charset="0"/>
                <a:ea typeface="Calibri" pitchFamily="34" charset="0"/>
                <a:cs typeface="Times New Roman" panose="02020603050405020304" pitchFamily="18" charset="0"/>
              </a:rPr>
              <a:t>indicator for child </a:t>
            </a:r>
            <a:r>
              <a:rPr lang="en-GB" sz="2000" b="1" dirty="0">
                <a:solidFill>
                  <a:srgbClr val="254061"/>
                </a:solidFill>
                <a:latin typeface="Times New Roman" panose="02020603050405020304" pitchFamily="18" charset="0"/>
                <a:ea typeface="Calibri" pitchFamily="34" charset="0"/>
                <a:cs typeface="Times New Roman" panose="02020603050405020304" pitchFamily="18" charset="0"/>
              </a:rPr>
              <a:t>athletes with greater muscle </a:t>
            </a:r>
            <a:r>
              <a:rPr lang="en-GB" sz="2000" b="1" dirty="0" smtClean="0">
                <a:solidFill>
                  <a:srgbClr val="254061"/>
                </a:solidFill>
                <a:latin typeface="Times New Roman" panose="02020603050405020304" pitchFamily="18" charset="0"/>
                <a:ea typeface="Calibri" pitchFamily="34" charset="0"/>
                <a:cs typeface="Times New Roman" panose="02020603050405020304" pitchFamily="18" charset="0"/>
              </a:rPr>
              <a:t>mass.</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 </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In these cases, more anthropometric data (% fat, skin folds) should be taken, as well as strength indicators (data for muscle hypertrophy and dynamometers). </a:t>
            </a:r>
            <a:endPar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endParaRPr>
          </a:p>
          <a:p>
            <a:pPr algn="just"/>
            <a:endParaRPr lang="en-US" sz="2000" dirty="0">
              <a:solidFill>
                <a:srgbClr val="254061"/>
              </a:solidFill>
              <a:latin typeface="Times New Roman" panose="02020603050405020304" pitchFamily="18" charset="0"/>
              <a:ea typeface="Calibri" pitchFamily="34" charset="0"/>
              <a:cs typeface="Times New Roman" panose="02020603050405020304" pitchFamily="18" charset="0"/>
            </a:endParaRPr>
          </a:p>
          <a:p>
            <a:pPr lvl="0" indent="355600" algn="just" eaLnBrk="0" hangingPunct="0">
              <a:buFont typeface="Wingdings" pitchFamily="2" charset="2"/>
              <a:buChar char="q"/>
            </a:pP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The nutrition questionnaire which was used gives a good indication of the average intake of the main food groups, nutrients and energy. This conclusion is confirmed by the close accordance between the data obtained in our study and that </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from others which have been conducted. </a:t>
            </a:r>
          </a:p>
          <a:p>
            <a:pPr lvl="0" algn="just" eaLnBrk="0" hangingPunct="0"/>
            <a:endParaRPr lang="bg-BG" sz="2000" dirty="0">
              <a:solidFill>
                <a:srgbClr val="254061"/>
              </a:solidFill>
              <a:latin typeface="Times New Roman" panose="02020603050405020304" pitchFamily="18" charset="0"/>
              <a:ea typeface="Calibri" pitchFamily="34" charset="0"/>
              <a:cs typeface="Times New Roman" panose="02020603050405020304" pitchFamily="18" charset="0"/>
            </a:endParaRPr>
          </a:p>
          <a:p>
            <a:pPr indent="355600" algn="just" eaLnBrk="0" hangingPunct="0">
              <a:buFont typeface="Wingdings" pitchFamily="2" charset="2"/>
              <a:buChar char="q"/>
            </a:pP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Information </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about extra physical activities, which is not part of the PE lessons or sports training, should be collected in order to assess correctly the energy expenditure in child </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athletes</a:t>
            </a:r>
          </a:p>
          <a:p>
            <a:pPr algn="just" eaLnBrk="0" hangingPunct="0"/>
            <a:endParaRPr lang="bg-BG" sz="2000" dirty="0">
              <a:solidFill>
                <a:srgbClr val="254061"/>
              </a:solidFill>
              <a:latin typeface="Times New Roman" panose="02020603050405020304" pitchFamily="18" charset="0"/>
              <a:ea typeface="Calibri" pitchFamily="34" charset="0"/>
              <a:cs typeface="Times New Roman" panose="02020603050405020304" pitchFamily="18" charset="0"/>
            </a:endParaRPr>
          </a:p>
          <a:p>
            <a:pPr indent="355600" algn="just" eaLnBrk="0" hangingPunct="0">
              <a:buFont typeface="Wingdings" pitchFamily="2" charset="2"/>
              <a:buChar char="q"/>
            </a:pP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The amount of aerobic exercise in training sessions should be increased for overweight </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children, and a healthy </a:t>
            </a:r>
            <a:r>
              <a:rPr lang="en-GB" sz="2000" dirty="0">
                <a:solidFill>
                  <a:srgbClr val="254061"/>
                </a:solidFill>
                <a:latin typeface="Times New Roman" panose="02020603050405020304" pitchFamily="18" charset="0"/>
                <a:ea typeface="Calibri" pitchFamily="34" charset="0"/>
                <a:cs typeface="Times New Roman" panose="02020603050405020304" pitchFamily="18" charset="0"/>
              </a:rPr>
              <a:t>way of eating should be promoted for them and their </a:t>
            </a:r>
            <a:r>
              <a:rPr lang="en-GB" sz="2000" dirty="0" smtClean="0">
                <a:solidFill>
                  <a:srgbClr val="254061"/>
                </a:solidFill>
                <a:latin typeface="Times New Roman" panose="02020603050405020304" pitchFamily="18" charset="0"/>
                <a:ea typeface="Calibri" pitchFamily="34" charset="0"/>
                <a:cs typeface="Times New Roman" panose="02020603050405020304" pitchFamily="18" charset="0"/>
              </a:rPr>
              <a:t>parents.</a:t>
            </a:r>
            <a:endParaRPr lang="bg-BG" sz="2000" dirty="0">
              <a:solidFill>
                <a:srgbClr val="254061"/>
              </a:solidFill>
              <a:latin typeface="Times New Roman" panose="02020603050405020304" pitchFamily="18" charset="0"/>
              <a:ea typeface="Calibri"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70" y="1225327"/>
            <a:ext cx="7272338"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971103" y="260648"/>
            <a:ext cx="3744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4000" b="1" dirty="0" smtClean="0">
                <a:solidFill>
                  <a:schemeClr val="tx2"/>
                </a:solidFill>
                <a:latin typeface="Times New Roman" panose="02020603050405020304" pitchFamily="18" charset="0"/>
                <a:cs typeface="Times New Roman" panose="02020603050405020304" pitchFamily="18" charset="0"/>
              </a:rPr>
              <a:t>The End</a:t>
            </a:r>
          </a:p>
        </p:txBody>
      </p:sp>
      <p:sp>
        <p:nvSpPr>
          <p:cNvPr id="4" name="Rectangle 3"/>
          <p:cNvSpPr>
            <a:spLocks noChangeArrowheads="1"/>
          </p:cNvSpPr>
          <p:nvPr/>
        </p:nvSpPr>
        <p:spPr bwMode="auto">
          <a:xfrm>
            <a:off x="5219575" y="5805264"/>
            <a:ext cx="3744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4000" b="1" dirty="0" smtClean="0">
                <a:solidFill>
                  <a:schemeClr val="tx2"/>
                </a:solidFill>
                <a:latin typeface="Times New Roman" panose="02020603050405020304" pitchFamily="18" charset="0"/>
                <a:cs typeface="Times New Roman" panose="02020603050405020304" pitchFamily="18" charset="0"/>
              </a:rPr>
              <a:t>Thank You</a:t>
            </a: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5" name="Slide Number Placeholder 4"/>
          <p:cNvSpPr>
            <a:spLocks noGrp="1"/>
          </p:cNvSpPr>
          <p:nvPr>
            <p:ph type="sldNum" sz="quarter" idx="12"/>
          </p:nvPr>
        </p:nvSpPr>
        <p:spPr/>
        <p:txBody>
          <a:bodyPr/>
          <a:lstStyle/>
          <a:p>
            <a:pPr>
              <a:defRPr/>
            </a:pPr>
            <a:fld id="{78085184-182A-4F44-A85E-22F13FE618E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395288" y="96748"/>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
              <a:lnSpc>
                <a:spcPct val="120000"/>
              </a:lnSpc>
            </a:pPr>
            <a:r>
              <a:rPr lang="en-GB" sz="2000" dirty="0">
                <a:solidFill>
                  <a:schemeClr val="tx2"/>
                </a:solidFill>
                <a:latin typeface="Times New Roman" pitchFamily="18" charset="0"/>
                <a:ea typeface="Calibri" pitchFamily="34" charset="0"/>
                <a:cs typeface="Times New Roman" pitchFamily="18" charset="0"/>
              </a:rPr>
              <a:t>Artistic gymnastics is one of the few sports which children from pre-school and primary school can </a:t>
            </a:r>
            <a:r>
              <a:rPr lang="en-GB" sz="2000" dirty="0" smtClean="0">
                <a:solidFill>
                  <a:schemeClr val="tx2"/>
                </a:solidFill>
                <a:latin typeface="Times New Roman" pitchFamily="18" charset="0"/>
                <a:ea typeface="Calibri" pitchFamily="34" charset="0"/>
                <a:cs typeface="Times New Roman" pitchFamily="18" charset="0"/>
              </a:rPr>
              <a:t>practise</a:t>
            </a:r>
            <a:r>
              <a:rPr lang="bg-BG" sz="2000" dirty="0" smtClean="0">
                <a:solidFill>
                  <a:schemeClr val="tx2"/>
                </a:solidFill>
                <a:latin typeface="Times New Roman" pitchFamily="18" charset="0"/>
                <a:ea typeface="Calibri" pitchFamily="34" charset="0"/>
                <a:cs typeface="Times New Roman" pitchFamily="18" charset="0"/>
              </a:rPr>
              <a:t>. </a:t>
            </a:r>
            <a:r>
              <a:rPr lang="en-GB" sz="2000" dirty="0">
                <a:solidFill>
                  <a:schemeClr val="tx2"/>
                </a:solidFill>
                <a:latin typeface="Times New Roman" pitchFamily="18" charset="0"/>
                <a:ea typeface="Calibri" pitchFamily="34" charset="0"/>
                <a:cs typeface="Times New Roman" pitchFamily="18" charset="0"/>
              </a:rPr>
              <a:t>It develops those main qualities which define physical fitness</a:t>
            </a:r>
            <a:r>
              <a:rPr lang="bg-BG" sz="2000" dirty="0">
                <a:solidFill>
                  <a:schemeClr val="tx2"/>
                </a:solidFill>
                <a:latin typeface="Times New Roman" pitchFamily="18" charset="0"/>
                <a:ea typeface="Calibri" pitchFamily="34" charset="0"/>
                <a:cs typeface="Times New Roman" pitchFamily="18" charset="0"/>
              </a:rPr>
              <a:t>: </a:t>
            </a:r>
            <a:r>
              <a:rPr lang="en-GB" sz="2000" dirty="0">
                <a:solidFill>
                  <a:schemeClr val="tx2"/>
                </a:solidFill>
                <a:latin typeface="Times New Roman" pitchFamily="18" charset="0"/>
                <a:ea typeface="Calibri" pitchFamily="34" charset="0"/>
                <a:cs typeface="Times New Roman" pitchFamily="18" charset="0"/>
              </a:rPr>
              <a:t>strength, speed, endurance and flexibility</a:t>
            </a:r>
            <a:r>
              <a:rPr lang="en-GB" sz="2000" dirty="0" smtClean="0">
                <a:solidFill>
                  <a:schemeClr val="tx2"/>
                </a:solidFill>
                <a:latin typeface="Times New Roman" pitchFamily="18" charset="0"/>
                <a:ea typeface="Calibri" pitchFamily="34" charset="0"/>
                <a:cs typeface="Times New Roman" pitchFamily="18" charset="0"/>
              </a:rPr>
              <a:t>. </a:t>
            </a:r>
            <a:endParaRPr lang="bg-BG" sz="2000" dirty="0">
              <a:solidFill>
                <a:schemeClr val="tx2"/>
              </a:solidFill>
              <a:latin typeface="Times New Roman" pitchFamily="18" charset="0"/>
              <a:ea typeface="Calibri" pitchFamily="34" charset="0"/>
              <a:cs typeface="Times New Roman" pitchFamily="18" charset="0"/>
            </a:endParaRPr>
          </a:p>
        </p:txBody>
      </p:sp>
      <p:sp>
        <p:nvSpPr>
          <p:cNvPr id="4099" name="Rectangle 1"/>
          <p:cNvSpPr>
            <a:spLocks noChangeArrowheads="1"/>
          </p:cNvSpPr>
          <p:nvPr/>
        </p:nvSpPr>
        <p:spPr bwMode="auto">
          <a:xfrm>
            <a:off x="468313" y="5198430"/>
            <a:ext cx="8280400" cy="11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 eaLnBrk="0" hangingPunct="0">
              <a:lnSpc>
                <a:spcPct val="120000"/>
              </a:lnSpc>
            </a:pPr>
            <a:r>
              <a:rPr lang="en-GB" sz="2000" dirty="0">
                <a:solidFill>
                  <a:schemeClr val="tx2"/>
                </a:solidFill>
                <a:latin typeface="Times New Roman" pitchFamily="18" charset="0"/>
                <a:ea typeface="Calibri" pitchFamily="34" charset="0"/>
                <a:cs typeface="Times New Roman" pitchFamily="18" charset="0"/>
              </a:rPr>
              <a:t>The repeated physical activities require a proper nutritional regimen, providing the right amount of proteins, fats and carbohydrates, maintaining energy intake and optimal amounts of vitamins and minerals</a:t>
            </a:r>
            <a:r>
              <a:rPr lang="en-GB" sz="2000" dirty="0" smtClean="0">
                <a:solidFill>
                  <a:schemeClr val="tx2"/>
                </a:solidFill>
                <a:latin typeface="Times New Roman" pitchFamily="18" charset="0"/>
                <a:ea typeface="Calibri" pitchFamily="34" charset="0"/>
                <a:cs typeface="Times New Roman" pitchFamily="18" charset="0"/>
              </a:rPr>
              <a:t>. </a:t>
            </a:r>
            <a:endParaRPr lang="en-US" sz="2000" dirty="0">
              <a:solidFill>
                <a:schemeClr val="tx2"/>
              </a:solidFill>
              <a:latin typeface="Times New Roman" pitchFamily="18" charset="0"/>
              <a:ea typeface="Calibri" pitchFamily="34" charset="0"/>
              <a:cs typeface="Times New Roman" pitchFamily="18" charset="0"/>
            </a:endParaRPr>
          </a:p>
        </p:txBody>
      </p:sp>
      <p:pic>
        <p:nvPicPr>
          <p:cNvPr id="41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439261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www.dallasnews.com/incoming/20110614-gymnast.jpg.ece/BINARY/w620x413/gymn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68413"/>
            <a:ext cx="283686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79388" y="202527"/>
            <a:ext cx="47529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lnSpc>
                <a:spcPct val="150000"/>
              </a:lnSpc>
            </a:pPr>
            <a:r>
              <a:rPr lang="en-GB" sz="2000" dirty="0">
                <a:solidFill>
                  <a:schemeClr val="tx2"/>
                </a:solidFill>
                <a:latin typeface="Times New Roman" panose="02020603050405020304" pitchFamily="18" charset="0"/>
                <a:ea typeface="Calibri" pitchFamily="34" charset="0"/>
                <a:cs typeface="Times New Roman" panose="02020603050405020304" pitchFamily="18" charset="0"/>
              </a:rPr>
              <a:t>The recommended nutrient intake </a:t>
            </a:r>
            <a:r>
              <a:rPr lang="en-GB" sz="2000" dirty="0" smtClean="0">
                <a:solidFill>
                  <a:schemeClr val="tx2"/>
                </a:solidFill>
                <a:latin typeface="Times New Roman" panose="02020603050405020304" pitchFamily="18" charset="0"/>
                <a:ea typeface="Calibri" pitchFamily="34" charset="0"/>
                <a:cs typeface="Times New Roman" panose="02020603050405020304" pitchFamily="18" charset="0"/>
              </a:rPr>
              <a:t>for children </a:t>
            </a:r>
            <a:r>
              <a:rPr lang="en-GB" sz="2000" dirty="0">
                <a:solidFill>
                  <a:schemeClr val="tx2"/>
                </a:solidFill>
                <a:latin typeface="Times New Roman" panose="02020603050405020304" pitchFamily="18" charset="0"/>
                <a:ea typeface="Calibri" pitchFamily="34" charset="0"/>
                <a:cs typeface="Times New Roman" panose="02020603050405020304" pitchFamily="18" charset="0"/>
              </a:rPr>
              <a:t>and adolescents </a:t>
            </a:r>
            <a:r>
              <a:rPr lang="en-GB" sz="2000" dirty="0" smtClean="0">
                <a:solidFill>
                  <a:schemeClr val="tx2"/>
                </a:solidFill>
                <a:latin typeface="Times New Roman" panose="02020603050405020304" pitchFamily="18" charset="0"/>
                <a:ea typeface="Calibri" pitchFamily="34" charset="0"/>
                <a:cs typeface="Times New Roman" panose="02020603050405020304" pitchFamily="18" charset="0"/>
              </a:rPr>
              <a:t>who are engaged </a:t>
            </a:r>
            <a:r>
              <a:rPr lang="en-GB" sz="2000" dirty="0">
                <a:solidFill>
                  <a:schemeClr val="tx2"/>
                </a:solidFill>
                <a:latin typeface="Times New Roman" panose="02020603050405020304" pitchFamily="18" charset="0"/>
                <a:ea typeface="Calibri" pitchFamily="34" charset="0"/>
                <a:cs typeface="Times New Roman" panose="02020603050405020304" pitchFamily="18" charset="0"/>
              </a:rPr>
              <a:t>in extra physical activity is </a:t>
            </a:r>
            <a:r>
              <a:rPr lang="en-GB" sz="2000" dirty="0" smtClean="0">
                <a:solidFill>
                  <a:schemeClr val="tx2"/>
                </a:solidFill>
                <a:latin typeface="Times New Roman" panose="02020603050405020304" pitchFamily="18" charset="0"/>
                <a:ea typeface="Calibri" pitchFamily="34" charset="0"/>
                <a:cs typeface="Times New Roman" panose="02020603050405020304" pitchFamily="18" charset="0"/>
              </a:rPr>
              <a:t>higher than that </a:t>
            </a:r>
            <a:r>
              <a:rPr lang="en-GB" sz="2000" dirty="0">
                <a:solidFill>
                  <a:schemeClr val="tx2"/>
                </a:solidFill>
                <a:latin typeface="Times New Roman" panose="02020603050405020304" pitchFamily="18" charset="0"/>
                <a:ea typeface="Calibri" pitchFamily="34" charset="0"/>
                <a:cs typeface="Times New Roman" panose="02020603050405020304" pitchFamily="18" charset="0"/>
              </a:rPr>
              <a:t>in ones who are not involved in sports. </a:t>
            </a:r>
            <a:r>
              <a:rPr lang="en-GB" sz="2000" dirty="0" smtClean="0">
                <a:solidFill>
                  <a:schemeClr val="tx2"/>
                </a:solidFill>
                <a:latin typeface="Times New Roman" panose="02020603050405020304" pitchFamily="18" charset="0"/>
                <a:ea typeface="Calibri" pitchFamily="34" charset="0"/>
                <a:cs typeface="Times New Roman" panose="02020603050405020304" pitchFamily="18" charset="0"/>
              </a:rPr>
              <a:t>Child </a:t>
            </a:r>
            <a:r>
              <a:rPr lang="en-GB" sz="2000" dirty="0">
                <a:solidFill>
                  <a:schemeClr val="tx2"/>
                </a:solidFill>
                <a:latin typeface="Times New Roman" panose="02020603050405020304" pitchFamily="18" charset="0"/>
                <a:ea typeface="Calibri" pitchFamily="34" charset="0"/>
                <a:cs typeface="Times New Roman" panose="02020603050405020304" pitchFamily="18" charset="0"/>
              </a:rPr>
              <a:t>athletes need more protein than the recommended intake for those children who are not involved in physical </a:t>
            </a:r>
            <a:r>
              <a:rPr lang="en-GB" sz="2000" dirty="0" smtClean="0">
                <a:solidFill>
                  <a:schemeClr val="tx2"/>
                </a:solidFill>
                <a:latin typeface="Times New Roman" panose="02020603050405020304" pitchFamily="18" charset="0"/>
                <a:ea typeface="Calibri" pitchFamily="34" charset="0"/>
                <a:cs typeface="Times New Roman" panose="02020603050405020304" pitchFamily="18" charset="0"/>
              </a:rPr>
              <a:t>activity.</a:t>
            </a:r>
            <a:endParaRPr lang="bg-BG" sz="3200" dirty="0">
              <a:solidFill>
                <a:schemeClr val="tx2"/>
              </a:solidFill>
              <a:latin typeface="Times New Roman" panose="02020603050405020304" pitchFamily="18" charset="0"/>
              <a:ea typeface="Calibri" pitchFamily="34" charset="0"/>
              <a:cs typeface="Times New Roman" panose="02020603050405020304" pitchFamily="18" charset="0"/>
            </a:endParaRPr>
          </a:p>
        </p:txBody>
      </p:sp>
      <p:grpSp>
        <p:nvGrpSpPr>
          <p:cNvPr id="5123" name="Group 9"/>
          <p:cNvGrpSpPr>
            <a:grpSpLocks/>
          </p:cNvGrpSpPr>
          <p:nvPr/>
        </p:nvGrpSpPr>
        <p:grpSpPr bwMode="auto">
          <a:xfrm>
            <a:off x="5003800" y="333375"/>
            <a:ext cx="3960813" cy="4602163"/>
            <a:chOff x="3203848" y="1891566"/>
            <a:chExt cx="3960440" cy="4603562"/>
          </a:xfrm>
        </p:grpSpPr>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668774"/>
              <a:ext cx="3960440" cy="282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http://www.rippedout.com/wp-content/uploads/2012/08/Complete-Protein-Muscle-Building-Foods.jpg"/>
            <p:cNvPicPr>
              <a:picLocks noChangeAspect="1" noChangeArrowheads="1"/>
            </p:cNvPicPr>
            <p:nvPr/>
          </p:nvPicPr>
          <p:blipFill>
            <a:blip r:embed="rId3" cstate="print"/>
            <a:srcRect/>
            <a:stretch>
              <a:fillRect/>
            </a:stretch>
          </p:blipFill>
          <p:spPr bwMode="auto">
            <a:xfrm>
              <a:off x="3585364" y="1891566"/>
              <a:ext cx="2592288" cy="23931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5124" name="Rectangle 10"/>
          <p:cNvSpPr>
            <a:spLocks noChangeArrowheads="1"/>
          </p:cNvSpPr>
          <p:nvPr/>
        </p:nvSpPr>
        <p:spPr bwMode="auto">
          <a:xfrm>
            <a:off x="179388" y="3429000"/>
            <a:ext cx="69135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55600">
              <a:lnSpc>
                <a:spcPct val="150000"/>
              </a:lnSpc>
            </a:pPr>
            <a:r>
              <a:rPr lang="en-GB" sz="2200" dirty="0" smtClean="0">
                <a:solidFill>
                  <a:schemeClr val="tx2"/>
                </a:solidFill>
                <a:latin typeface="Times New Roman" panose="02020603050405020304" pitchFamily="18" charset="0"/>
                <a:cs typeface="Times New Roman" panose="02020603050405020304" pitchFamily="18" charset="0"/>
              </a:rPr>
              <a:t>Recommended </a:t>
            </a:r>
            <a:r>
              <a:rPr lang="en-GB" sz="2200" dirty="0">
                <a:solidFill>
                  <a:schemeClr val="tx2"/>
                </a:solidFill>
                <a:latin typeface="Times New Roman" panose="02020603050405020304" pitchFamily="18" charset="0"/>
                <a:cs typeface="Times New Roman" panose="02020603050405020304" pitchFamily="18" charset="0"/>
              </a:rPr>
              <a:t>additional intake </a:t>
            </a:r>
            <a:r>
              <a:rPr lang="en-GB" sz="2200" dirty="0" smtClean="0">
                <a:solidFill>
                  <a:schemeClr val="tx2"/>
                </a:solidFill>
                <a:latin typeface="Times New Roman" panose="02020603050405020304" pitchFamily="18" charset="0"/>
                <a:cs typeface="Times New Roman" panose="02020603050405020304" pitchFamily="18" charset="0"/>
              </a:rPr>
              <a:t>of</a:t>
            </a:r>
          </a:p>
          <a:p>
            <a:pPr indent="355600">
              <a:lnSpc>
                <a:spcPct val="150000"/>
              </a:lnSpc>
            </a:pPr>
            <a:r>
              <a:rPr lang="en-GB" sz="2200" dirty="0">
                <a:solidFill>
                  <a:schemeClr val="tx2"/>
                </a:solidFill>
                <a:latin typeface="Times New Roman" panose="02020603050405020304" pitchFamily="18" charset="0"/>
                <a:cs typeface="Times New Roman" panose="02020603050405020304" pitchFamily="18" charset="0"/>
              </a:rPr>
              <a:t>c</a:t>
            </a:r>
            <a:r>
              <a:rPr lang="en-GB" sz="2200" dirty="0" smtClean="0">
                <a:solidFill>
                  <a:schemeClr val="tx2"/>
                </a:solidFill>
                <a:latin typeface="Times New Roman" panose="02020603050405020304" pitchFamily="18" charset="0"/>
                <a:cs typeface="Times New Roman" panose="02020603050405020304" pitchFamily="18" charset="0"/>
              </a:rPr>
              <a:t>arbohydrates (</a:t>
            </a:r>
            <a:r>
              <a:rPr lang="bg-BG" sz="2200" dirty="0">
                <a:solidFill>
                  <a:schemeClr val="tx2"/>
                </a:solidFill>
                <a:latin typeface="Times New Roman" panose="02020603050405020304" pitchFamily="18" charset="0"/>
                <a:cs typeface="Times New Roman" panose="02020603050405020304" pitchFamily="18" charset="0"/>
              </a:rPr>
              <a:t>Nisevich</a:t>
            </a:r>
            <a:r>
              <a:rPr lang="en-GB" sz="2200" dirty="0">
                <a:solidFill>
                  <a:schemeClr val="tx2"/>
                </a:solidFill>
                <a:latin typeface="Times New Roman" panose="02020603050405020304" pitchFamily="18" charset="0"/>
                <a:cs typeface="Times New Roman" panose="02020603050405020304" pitchFamily="18" charset="0"/>
              </a:rPr>
              <a:t>, 2008)</a:t>
            </a:r>
            <a:r>
              <a:rPr lang="bg-BG" sz="2200" dirty="0">
                <a:solidFill>
                  <a:schemeClr val="tx2"/>
                </a:solidFill>
                <a:latin typeface="Times New Roman" panose="02020603050405020304" pitchFamily="18" charset="0"/>
                <a:cs typeface="Times New Roman" panose="02020603050405020304" pitchFamily="18" charset="0"/>
              </a:rPr>
              <a:t/>
            </a:r>
            <a:br>
              <a:rPr lang="bg-BG" sz="2200" dirty="0">
                <a:solidFill>
                  <a:schemeClr val="tx2"/>
                </a:solidFill>
                <a:latin typeface="Times New Roman" panose="02020603050405020304" pitchFamily="18" charset="0"/>
                <a:cs typeface="Times New Roman" panose="02020603050405020304" pitchFamily="18" charset="0"/>
              </a:rPr>
            </a:br>
            <a:r>
              <a:rPr lang="en-GB" sz="2200" dirty="0">
                <a:solidFill>
                  <a:schemeClr val="tx2"/>
                </a:solidFill>
                <a:latin typeface="Times New Roman" panose="02020603050405020304" pitchFamily="18" charset="0"/>
                <a:cs typeface="Times New Roman" panose="02020603050405020304" pitchFamily="18" charset="0"/>
              </a:rPr>
              <a:t>for light </a:t>
            </a:r>
            <a:r>
              <a:rPr lang="en-GB" sz="2200" dirty="0" smtClean="0">
                <a:solidFill>
                  <a:schemeClr val="tx2"/>
                </a:solidFill>
                <a:latin typeface="Times New Roman" panose="02020603050405020304" pitchFamily="18" charset="0"/>
                <a:cs typeface="Times New Roman" panose="02020603050405020304" pitchFamily="18" charset="0"/>
              </a:rPr>
              <a:t>intensity training </a:t>
            </a:r>
            <a:r>
              <a:rPr lang="bg-BG" sz="2200" dirty="0">
                <a:solidFill>
                  <a:schemeClr val="tx2"/>
                </a:solidFill>
                <a:latin typeface="Times New Roman" panose="02020603050405020304" pitchFamily="18" charset="0"/>
                <a:cs typeface="Times New Roman" panose="02020603050405020304" pitchFamily="18" charset="0"/>
              </a:rPr>
              <a:t>: 3-5 g/</a:t>
            </a:r>
            <a:r>
              <a:rPr lang="en-US" sz="2200" dirty="0">
                <a:solidFill>
                  <a:schemeClr val="tx2"/>
                </a:solidFill>
                <a:latin typeface="Times New Roman" panose="02020603050405020304" pitchFamily="18" charset="0"/>
                <a:cs typeface="Times New Roman" panose="02020603050405020304" pitchFamily="18" charset="0"/>
              </a:rPr>
              <a:t>kg</a:t>
            </a:r>
            <a:r>
              <a:rPr lang="ru-RU" sz="2200" dirty="0">
                <a:solidFill>
                  <a:schemeClr val="tx2"/>
                </a:solidFill>
                <a:latin typeface="Times New Roman" panose="02020603050405020304" pitchFamily="18" charset="0"/>
                <a:cs typeface="Times New Roman" panose="02020603050405020304" pitchFamily="18" charset="0"/>
              </a:rPr>
              <a:t>/24</a:t>
            </a:r>
            <a:r>
              <a:rPr lang="en-US" sz="2200" dirty="0" smtClean="0">
                <a:solidFill>
                  <a:schemeClr val="tx2"/>
                </a:solidFill>
                <a:latin typeface="Times New Roman" panose="02020603050405020304" pitchFamily="18" charset="0"/>
                <a:cs typeface="Times New Roman" panose="02020603050405020304" pitchFamily="18" charset="0"/>
              </a:rPr>
              <a:t>h;</a:t>
            </a:r>
            <a:r>
              <a:rPr lang="ru-RU" sz="2200" dirty="0">
                <a:solidFill>
                  <a:schemeClr val="tx2"/>
                </a:solidFill>
                <a:latin typeface="Times New Roman" panose="02020603050405020304" pitchFamily="18" charset="0"/>
                <a:cs typeface="Times New Roman" panose="02020603050405020304" pitchFamily="18" charset="0"/>
              </a:rPr>
              <a:t/>
            </a:r>
            <a:br>
              <a:rPr lang="ru-RU" sz="2200" dirty="0">
                <a:solidFill>
                  <a:schemeClr val="tx2"/>
                </a:solidFill>
                <a:latin typeface="Times New Roman" panose="02020603050405020304" pitchFamily="18" charset="0"/>
                <a:cs typeface="Times New Roman" panose="02020603050405020304" pitchFamily="18" charset="0"/>
              </a:rPr>
            </a:br>
            <a:r>
              <a:rPr lang="en-GB" sz="2200" dirty="0" smtClean="0">
                <a:solidFill>
                  <a:schemeClr val="tx2"/>
                </a:solidFill>
                <a:latin typeface="Times New Roman" panose="02020603050405020304" pitchFamily="18" charset="0"/>
                <a:cs typeface="Times New Roman" panose="02020603050405020304" pitchFamily="18" charset="0"/>
              </a:rPr>
              <a:t>for moderate or </a:t>
            </a:r>
            <a:r>
              <a:rPr lang="en-GB" sz="2200" dirty="0">
                <a:solidFill>
                  <a:schemeClr val="tx2"/>
                </a:solidFill>
                <a:latin typeface="Times New Roman" panose="02020603050405020304" pitchFamily="18" charset="0"/>
                <a:cs typeface="Times New Roman" panose="02020603050405020304" pitchFamily="18" charset="0"/>
              </a:rPr>
              <a:t>heavy training</a:t>
            </a:r>
            <a:r>
              <a:rPr lang="bg-BG"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5-8 g/kg/2</a:t>
            </a:r>
            <a:r>
              <a:rPr lang="ru-RU" sz="2200" dirty="0">
                <a:solidFill>
                  <a:schemeClr val="tx2"/>
                </a:solidFill>
                <a:latin typeface="Times New Roman" panose="02020603050405020304" pitchFamily="18" charset="0"/>
                <a:cs typeface="Times New Roman" panose="02020603050405020304" pitchFamily="18" charset="0"/>
              </a:rPr>
              <a:t>4</a:t>
            </a:r>
            <a:r>
              <a:rPr lang="en-US" sz="2200" dirty="0" smtClean="0">
                <a:solidFill>
                  <a:schemeClr val="tx2"/>
                </a:solidFill>
                <a:latin typeface="Times New Roman" panose="02020603050405020304" pitchFamily="18" charset="0"/>
                <a:cs typeface="Times New Roman" panose="02020603050405020304" pitchFamily="18" charset="0"/>
              </a:rPr>
              <a:t>h;</a:t>
            </a:r>
            <a:r>
              <a:rPr lang="ru-RU" sz="2200" dirty="0">
                <a:solidFill>
                  <a:schemeClr val="tx2"/>
                </a:solidFill>
                <a:latin typeface="Times New Roman" panose="02020603050405020304" pitchFamily="18" charset="0"/>
                <a:cs typeface="Times New Roman" panose="02020603050405020304" pitchFamily="18" charset="0"/>
              </a:rPr>
              <a:t/>
            </a:r>
            <a:br>
              <a:rPr lang="ru-RU" sz="2200" dirty="0">
                <a:solidFill>
                  <a:schemeClr val="tx2"/>
                </a:solidFill>
                <a:latin typeface="Times New Roman" panose="02020603050405020304" pitchFamily="18" charset="0"/>
                <a:cs typeface="Times New Roman" panose="02020603050405020304" pitchFamily="18" charset="0"/>
              </a:rPr>
            </a:br>
            <a:r>
              <a:rPr lang="en-GB" sz="2200" dirty="0" smtClean="0">
                <a:solidFill>
                  <a:schemeClr val="tx2"/>
                </a:solidFill>
                <a:latin typeface="Times New Roman" panose="02020603050405020304" pitchFamily="18" charset="0"/>
                <a:cs typeface="Times New Roman" panose="02020603050405020304" pitchFamily="18" charset="0"/>
              </a:rPr>
              <a:t>for pre-event </a:t>
            </a:r>
            <a:r>
              <a:rPr lang="en-GB" sz="2200" dirty="0">
                <a:solidFill>
                  <a:schemeClr val="tx2"/>
                </a:solidFill>
                <a:latin typeface="Times New Roman" panose="02020603050405020304" pitchFamily="18" charset="0"/>
                <a:cs typeface="Times New Roman" panose="02020603050405020304" pitchFamily="18" charset="0"/>
              </a:rPr>
              <a:t>‘loading’ (24-48 hours </a:t>
            </a:r>
            <a:r>
              <a:rPr lang="en-GB" sz="2200" dirty="0" smtClean="0">
                <a:solidFill>
                  <a:schemeClr val="tx2"/>
                </a:solidFill>
                <a:latin typeface="Times New Roman" panose="02020603050405020304" pitchFamily="18" charset="0"/>
                <a:cs typeface="Times New Roman" panose="02020603050405020304" pitchFamily="18" charset="0"/>
              </a:rPr>
              <a:t>prior)</a:t>
            </a:r>
            <a:r>
              <a:rPr lang="bg-BG"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8-9 g/kg/24</a:t>
            </a:r>
            <a:r>
              <a:rPr lang="en-US" sz="2200" dirty="0" smtClean="0">
                <a:solidFill>
                  <a:schemeClr val="tx2"/>
                </a:solidFill>
                <a:latin typeface="Times New Roman" panose="02020603050405020304" pitchFamily="18" charset="0"/>
                <a:cs typeface="Times New Roman" panose="02020603050405020304" pitchFamily="18" charset="0"/>
              </a:rPr>
              <a:t>h;</a:t>
            </a:r>
            <a:r>
              <a:rPr lang="bg-BG" sz="2200" dirty="0">
                <a:solidFill>
                  <a:schemeClr val="tx2"/>
                </a:solidFill>
                <a:latin typeface="Times New Roman" panose="02020603050405020304" pitchFamily="18" charset="0"/>
                <a:cs typeface="Times New Roman" panose="02020603050405020304" pitchFamily="18" charset="0"/>
              </a:rPr>
              <a:t/>
            </a:r>
            <a:br>
              <a:rPr lang="bg-BG" sz="2200" dirty="0">
                <a:solidFill>
                  <a:schemeClr val="tx2"/>
                </a:solidFill>
                <a:latin typeface="Times New Roman" panose="02020603050405020304" pitchFamily="18" charset="0"/>
                <a:cs typeface="Times New Roman" panose="02020603050405020304" pitchFamily="18" charset="0"/>
              </a:rPr>
            </a:br>
            <a:r>
              <a:rPr lang="en-GB" sz="2200" dirty="0" smtClean="0">
                <a:solidFill>
                  <a:schemeClr val="tx2"/>
                </a:solidFill>
                <a:latin typeface="Times New Roman" panose="02020603050405020304" pitchFamily="18" charset="0"/>
                <a:cs typeface="Times New Roman" panose="02020603050405020304" pitchFamily="18" charset="0"/>
              </a:rPr>
              <a:t>for post-event refueling </a:t>
            </a:r>
            <a:r>
              <a:rPr lang="en-GB" sz="2200" dirty="0">
                <a:solidFill>
                  <a:schemeClr val="tx2"/>
                </a:solidFill>
                <a:latin typeface="Times New Roman" panose="02020603050405020304" pitchFamily="18" charset="0"/>
                <a:cs typeface="Times New Roman" panose="02020603050405020304" pitchFamily="18" charset="0"/>
              </a:rPr>
              <a:t>(within 2-3 </a:t>
            </a:r>
            <a:r>
              <a:rPr lang="en-GB" sz="2200" dirty="0" smtClean="0">
                <a:solidFill>
                  <a:schemeClr val="tx2"/>
                </a:solidFill>
                <a:latin typeface="Times New Roman" panose="02020603050405020304" pitchFamily="18" charset="0"/>
                <a:cs typeface="Times New Roman" panose="02020603050405020304" pitchFamily="18" charset="0"/>
              </a:rPr>
              <a:t>hours)</a:t>
            </a:r>
            <a:r>
              <a:rPr lang="bg-BG"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1.7 g/kg</a:t>
            </a:r>
            <a:r>
              <a:rPr lang="ru-RU" sz="2200" dirty="0">
                <a:solidFill>
                  <a:schemeClr val="tx2"/>
                </a:solidFill>
                <a:latin typeface="Times New Roman" panose="02020603050405020304" pitchFamily="18" charset="0"/>
                <a:cs typeface="Times New Roman" panose="02020603050405020304" pitchFamily="18" charset="0"/>
              </a:rPr>
              <a:t>/24</a:t>
            </a:r>
            <a:r>
              <a:rPr lang="en-US" sz="2200" dirty="0" smtClean="0">
                <a:solidFill>
                  <a:schemeClr val="tx2"/>
                </a:solidFill>
                <a:latin typeface="Times New Roman" panose="02020603050405020304" pitchFamily="18" charset="0"/>
                <a:cs typeface="Times New Roman" panose="02020603050405020304" pitchFamily="18" charset="0"/>
              </a:rPr>
              <a:t>h.</a:t>
            </a:r>
            <a:endParaRPr lang="en-US" sz="2200" dirty="0">
              <a:solidFill>
                <a:schemeClr val="tx2"/>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23850" y="116632"/>
            <a:ext cx="8280400" cy="13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20000"/>
              </a:lnSpc>
            </a:pPr>
            <a:r>
              <a:rPr lang="en-GB" sz="2400" b="1" dirty="0" smtClean="0">
                <a:solidFill>
                  <a:schemeClr val="tx2"/>
                </a:solidFill>
                <a:latin typeface="Times New Roman" panose="02020603050405020304" pitchFamily="18" charset="0"/>
                <a:cs typeface="Times New Roman" panose="02020603050405020304" pitchFamily="18" charset="0"/>
              </a:rPr>
              <a:t>Subject</a:t>
            </a:r>
            <a:r>
              <a:rPr lang="en-US" sz="2400" b="1" dirty="0" smtClean="0">
                <a:solidFill>
                  <a:schemeClr val="tx2"/>
                </a:solidFill>
                <a:latin typeface="Times New Roman" panose="02020603050405020304" pitchFamily="18" charset="0"/>
                <a:cs typeface="Times New Roman" panose="02020603050405020304" pitchFamily="18" charset="0"/>
              </a:rPr>
              <a:t>:</a:t>
            </a:r>
            <a:r>
              <a:rPr lang="bg-BG" sz="2400" dirty="0" smtClean="0">
                <a:solidFill>
                  <a:schemeClr val="tx2"/>
                </a:solidFill>
                <a:latin typeface="Times New Roman" panose="02020603050405020304" pitchFamily="18" charset="0"/>
                <a:cs typeface="Times New Roman" panose="02020603050405020304" pitchFamily="18" charset="0"/>
              </a:rPr>
              <a:t> </a:t>
            </a:r>
            <a:r>
              <a:rPr lang="en-GB" sz="2400" dirty="0">
                <a:solidFill>
                  <a:schemeClr val="tx2"/>
                </a:solidFill>
                <a:latin typeface="Times New Roman" panose="02020603050405020304" pitchFamily="18" charset="0"/>
                <a:cs typeface="Times New Roman" panose="02020603050405020304" pitchFamily="18" charset="0"/>
              </a:rPr>
              <a:t>The aim of this study was to assess, using accessible methods, the </a:t>
            </a:r>
            <a:r>
              <a:rPr lang="en-US" sz="2400" dirty="0">
                <a:solidFill>
                  <a:schemeClr val="tx2"/>
                </a:solidFill>
                <a:latin typeface="Times New Roman" panose="02020603050405020304" pitchFamily="18" charset="0"/>
                <a:cs typeface="Times New Roman" panose="02020603050405020304" pitchFamily="18" charset="0"/>
              </a:rPr>
              <a:t>diet</a:t>
            </a:r>
            <a:r>
              <a:rPr lang="en-GB" sz="2400" dirty="0">
                <a:solidFill>
                  <a:schemeClr val="tx2"/>
                </a:solidFill>
                <a:latin typeface="Times New Roman" panose="02020603050405020304" pitchFamily="18" charset="0"/>
                <a:cs typeface="Times New Roman" panose="02020603050405020304" pitchFamily="18" charset="0"/>
              </a:rPr>
              <a:t> and the physical development of pre-school and young school children practising artistic gymnastics</a:t>
            </a:r>
            <a:r>
              <a:rPr lang="en-GB" sz="2400" dirty="0" smtClean="0">
                <a:solidFill>
                  <a:schemeClr val="tx2"/>
                </a:solidFill>
                <a:latin typeface="Times New Roman" panose="02020603050405020304" pitchFamily="18" charset="0"/>
                <a:cs typeface="Times New Roman" panose="02020603050405020304" pitchFamily="18" charset="0"/>
              </a:rPr>
              <a:t>. </a:t>
            </a:r>
            <a:endParaRPr lang="bg-BG" sz="2400" dirty="0">
              <a:solidFill>
                <a:schemeClr val="tx2"/>
              </a:solidFill>
              <a:latin typeface="Times New Roman" panose="02020603050405020304" pitchFamily="18" charset="0"/>
              <a:cs typeface="Times New Roman" panose="02020603050405020304" pitchFamily="18" charset="0"/>
            </a:endParaRPr>
          </a:p>
        </p:txBody>
      </p:sp>
      <p:pic>
        <p:nvPicPr>
          <p:cNvPr id="61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485826"/>
            <a:ext cx="48545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323850" y="3645024"/>
            <a:ext cx="85693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0000"/>
              </a:lnSpc>
            </a:pPr>
            <a:r>
              <a:rPr lang="en-GB" sz="2400" b="1" dirty="0" smtClean="0">
                <a:solidFill>
                  <a:schemeClr val="tx2"/>
                </a:solidFill>
                <a:latin typeface="Times New Roman" panose="02020603050405020304" pitchFamily="18" charset="0"/>
                <a:cs typeface="Times New Roman" panose="02020603050405020304" pitchFamily="18" charset="0"/>
              </a:rPr>
              <a:t>Methods</a:t>
            </a:r>
            <a:endParaRPr lang="en-US" sz="2400" dirty="0">
              <a:solidFill>
                <a:schemeClr val="tx2"/>
              </a:solidFill>
              <a:latin typeface="Times New Roman" panose="02020603050405020304" pitchFamily="18" charset="0"/>
              <a:cs typeface="Times New Roman" panose="02020603050405020304" pitchFamily="18" charset="0"/>
            </a:endParaRPr>
          </a:p>
          <a:p>
            <a:pPr algn="just">
              <a:lnSpc>
                <a:spcPct val="120000"/>
              </a:lnSpc>
            </a:pPr>
            <a:r>
              <a:rPr lang="en-GB" sz="2400" dirty="0">
                <a:solidFill>
                  <a:schemeClr val="tx2"/>
                </a:solidFill>
                <a:latin typeface="Times New Roman" panose="02020603050405020304" pitchFamily="18" charset="0"/>
                <a:cs typeface="Times New Roman" panose="02020603050405020304" pitchFamily="18" charset="0"/>
              </a:rPr>
              <a:t>The study included </a:t>
            </a:r>
            <a:r>
              <a:rPr lang="en-GB" sz="2400" dirty="0" smtClean="0">
                <a:solidFill>
                  <a:schemeClr val="tx2"/>
                </a:solidFill>
                <a:latin typeface="Times New Roman" panose="02020603050405020304" pitchFamily="18" charset="0"/>
                <a:cs typeface="Times New Roman" panose="02020603050405020304" pitchFamily="18" charset="0"/>
              </a:rPr>
              <a:t>40 </a:t>
            </a:r>
            <a:r>
              <a:rPr lang="en-GB" sz="2400" dirty="0">
                <a:solidFill>
                  <a:schemeClr val="tx2"/>
                </a:solidFill>
                <a:latin typeface="Times New Roman" panose="02020603050405020304" pitchFamily="18" charset="0"/>
                <a:cs typeface="Times New Roman" panose="02020603050405020304" pitchFamily="18" charset="0"/>
              </a:rPr>
              <a:t>children (</a:t>
            </a:r>
            <a:r>
              <a:rPr lang="en-GB" sz="2400" dirty="0" smtClean="0">
                <a:solidFill>
                  <a:schemeClr val="tx2"/>
                </a:solidFill>
                <a:latin typeface="Times New Roman" panose="02020603050405020304" pitchFamily="18" charset="0"/>
                <a:cs typeface="Times New Roman" panose="02020603050405020304" pitchFamily="18" charset="0"/>
              </a:rPr>
              <a:t>22 </a:t>
            </a:r>
            <a:r>
              <a:rPr lang="en-GB" sz="2400" dirty="0">
                <a:solidFill>
                  <a:schemeClr val="tx2"/>
                </a:solidFill>
                <a:latin typeface="Times New Roman" panose="02020603050405020304" pitchFamily="18" charset="0"/>
                <a:cs typeface="Times New Roman" panose="02020603050405020304" pitchFamily="18" charset="0"/>
              </a:rPr>
              <a:t>boys and 18 girls) between the ages of 4 and 12 </a:t>
            </a:r>
            <a:r>
              <a:rPr lang="en-GB" sz="2400" dirty="0" smtClean="0">
                <a:solidFill>
                  <a:schemeClr val="tx2"/>
                </a:solidFill>
                <a:latin typeface="Times New Roman" panose="02020603050405020304" pitchFamily="18" charset="0"/>
                <a:cs typeface="Times New Roman" panose="02020603050405020304" pitchFamily="18" charset="0"/>
              </a:rPr>
              <a:t>years, </a:t>
            </a:r>
            <a:r>
              <a:rPr lang="en-GB" sz="2400" dirty="0">
                <a:solidFill>
                  <a:schemeClr val="tx2"/>
                </a:solidFill>
                <a:latin typeface="Times New Roman" panose="02020603050405020304" pitchFamily="18" charset="0"/>
                <a:cs typeface="Times New Roman" panose="02020603050405020304" pitchFamily="18" charset="0"/>
              </a:rPr>
              <a:t>attending gymnastics classes </a:t>
            </a:r>
            <a:r>
              <a:rPr lang="en-GB" sz="2400" dirty="0" smtClean="0">
                <a:solidFill>
                  <a:schemeClr val="tx2"/>
                </a:solidFill>
                <a:latin typeface="Times New Roman" panose="02020603050405020304" pitchFamily="18" charset="0"/>
                <a:cs typeface="Times New Roman" panose="02020603050405020304" pitchFamily="18" charset="0"/>
              </a:rPr>
              <a:t>(3 to 5 times per week) at </a:t>
            </a:r>
            <a:r>
              <a:rPr lang="en-GB" sz="2400" dirty="0">
                <a:solidFill>
                  <a:schemeClr val="tx2"/>
                </a:solidFill>
                <a:latin typeface="Times New Roman" panose="02020603050405020304" pitchFamily="18" charset="0"/>
                <a:cs typeface="Times New Roman" panose="02020603050405020304" pitchFamily="18" charset="0"/>
              </a:rPr>
              <a:t>the ‘Sports Centre Levski</a:t>
            </a:r>
            <a:r>
              <a:rPr lang="en-GB" sz="2400" dirty="0" smtClean="0">
                <a:solidFill>
                  <a:schemeClr val="tx2"/>
                </a:solidFill>
                <a:latin typeface="Times New Roman" panose="02020603050405020304" pitchFamily="18" charset="0"/>
                <a:cs typeface="Times New Roman" panose="02020603050405020304" pitchFamily="18" charset="0"/>
              </a:rPr>
              <a:t>’ in the capital of Bulgaria</a:t>
            </a:r>
            <a:r>
              <a:rPr lang="en-GB" sz="2400" dirty="0">
                <a:solidFill>
                  <a:schemeClr val="tx2"/>
                </a:solidFill>
                <a:latin typeface="Times New Roman" panose="02020603050405020304" pitchFamily="18" charset="0"/>
                <a:cs typeface="Times New Roman" panose="02020603050405020304" pitchFamily="18" charset="0"/>
              </a:rPr>
              <a:t> </a:t>
            </a:r>
            <a:r>
              <a:rPr lang="en-GB" sz="2400" dirty="0" smtClean="0">
                <a:solidFill>
                  <a:schemeClr val="tx2"/>
                </a:solidFill>
                <a:latin typeface="Times New Roman" panose="02020603050405020304" pitchFamily="18" charset="0"/>
                <a:cs typeface="Times New Roman" panose="02020603050405020304" pitchFamily="18" charset="0"/>
              </a:rPr>
              <a:t>- Sofia. </a:t>
            </a:r>
            <a:r>
              <a:rPr lang="en-GB" sz="2400" dirty="0">
                <a:solidFill>
                  <a:schemeClr val="tx2"/>
                </a:solidFill>
                <a:latin typeface="Times New Roman" panose="02020603050405020304" pitchFamily="18" charset="0"/>
                <a:cs typeface="Times New Roman" panose="02020603050405020304" pitchFamily="18" charset="0"/>
              </a:rPr>
              <a:t>They were divided into two groups: pre-school </a:t>
            </a:r>
            <a:r>
              <a:rPr lang="en-GB" sz="2400" dirty="0" smtClean="0">
                <a:solidFill>
                  <a:schemeClr val="tx2"/>
                </a:solidFill>
                <a:latin typeface="Times New Roman" panose="02020603050405020304" pitchFamily="18" charset="0"/>
                <a:cs typeface="Times New Roman" panose="02020603050405020304" pitchFamily="18" charset="0"/>
              </a:rPr>
              <a:t>(3-6 </a:t>
            </a:r>
            <a:r>
              <a:rPr lang="en-GB" sz="2400" dirty="0">
                <a:solidFill>
                  <a:schemeClr val="tx2"/>
                </a:solidFill>
                <a:latin typeface="Times New Roman" panose="02020603050405020304" pitchFamily="18" charset="0"/>
                <a:cs typeface="Times New Roman" panose="02020603050405020304" pitchFamily="18" charset="0"/>
              </a:rPr>
              <a:t>years of age) and primary school (7-11 years of age</a:t>
            </a:r>
            <a:r>
              <a:rPr lang="en-GB" sz="2400" dirty="0" smtClean="0">
                <a:solidFill>
                  <a:schemeClr val="tx2"/>
                </a:solidFill>
                <a:latin typeface="Times New Roman" panose="02020603050405020304" pitchFamily="18" charset="0"/>
                <a:cs typeface="Times New Roman" panose="02020603050405020304" pitchFamily="18" charset="0"/>
              </a:rPr>
              <a:t>).</a:t>
            </a:r>
            <a:endParaRPr lang="en-GB" sz="2400" dirty="0">
              <a:solidFill>
                <a:schemeClr val="tx2"/>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95288" y="287938"/>
            <a:ext cx="828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lnSpc>
                <a:spcPct val="120000"/>
              </a:lnSpc>
            </a:pPr>
            <a:r>
              <a:rPr lang="en-GB" sz="2000" dirty="0">
                <a:solidFill>
                  <a:schemeClr val="tx2"/>
                </a:solidFill>
                <a:latin typeface="Times New Roman" panose="02020603050405020304" pitchFamily="18" charset="0"/>
                <a:cs typeface="Times New Roman" panose="02020603050405020304" pitchFamily="18" charset="0"/>
              </a:rPr>
              <a:t>The standing height of the children was measured to the nearest 0.1 cm with a stadiometer, and </a:t>
            </a:r>
            <a:r>
              <a:rPr lang="en-GB" sz="2000" dirty="0" smtClean="0">
                <a:solidFill>
                  <a:schemeClr val="tx2"/>
                </a:solidFill>
                <a:latin typeface="Times New Roman" panose="02020603050405020304" pitchFamily="18" charset="0"/>
                <a:cs typeface="Times New Roman" panose="02020603050405020304" pitchFamily="18" charset="0"/>
              </a:rPr>
              <a:t>their weight </a:t>
            </a:r>
            <a:r>
              <a:rPr lang="en-GB" sz="2000" dirty="0">
                <a:solidFill>
                  <a:schemeClr val="tx2"/>
                </a:solidFill>
                <a:latin typeface="Times New Roman" panose="02020603050405020304" pitchFamily="18" charset="0"/>
                <a:cs typeface="Times New Roman" panose="02020603050405020304" pitchFamily="18" charset="0"/>
              </a:rPr>
              <a:t>with an electronic scale to the nearest </a:t>
            </a:r>
            <a:r>
              <a:rPr lang="en-GB" sz="2000" dirty="0" smtClean="0">
                <a:solidFill>
                  <a:schemeClr val="tx2"/>
                </a:solidFill>
                <a:latin typeface="Times New Roman" panose="02020603050405020304" pitchFamily="18" charset="0"/>
                <a:cs typeface="Times New Roman" panose="02020603050405020304" pitchFamily="18" charset="0"/>
              </a:rPr>
              <a:t>50g. The </a:t>
            </a:r>
            <a:r>
              <a:rPr lang="en-GB" sz="2000" dirty="0">
                <a:solidFill>
                  <a:schemeClr val="tx2"/>
                </a:solidFill>
                <a:latin typeface="Times New Roman" panose="02020603050405020304" pitchFamily="18" charset="0"/>
                <a:cs typeface="Times New Roman" panose="02020603050405020304" pitchFamily="18" charset="0"/>
              </a:rPr>
              <a:t>body mass index (BMI) was </a:t>
            </a:r>
            <a:r>
              <a:rPr lang="en-GB" sz="2000" dirty="0" smtClean="0">
                <a:solidFill>
                  <a:schemeClr val="tx2"/>
                </a:solidFill>
                <a:latin typeface="Times New Roman" panose="02020603050405020304" pitchFamily="18" charset="0"/>
                <a:cs typeface="Times New Roman" panose="02020603050405020304" pitchFamily="18" charset="0"/>
              </a:rPr>
              <a:t>also calculated, and in order to </a:t>
            </a:r>
            <a:r>
              <a:rPr lang="en-GB" sz="2000" dirty="0">
                <a:solidFill>
                  <a:schemeClr val="tx2"/>
                </a:solidFill>
                <a:latin typeface="Times New Roman" panose="02020603050405020304" pitchFamily="18" charset="0"/>
                <a:cs typeface="Times New Roman" panose="02020603050405020304" pitchFamily="18" charset="0"/>
              </a:rPr>
              <a:t>determine body composition and body fat percentage, we used the skinfold measurement </a:t>
            </a:r>
            <a:r>
              <a:rPr lang="en-GB" sz="2000" dirty="0" smtClean="0">
                <a:solidFill>
                  <a:schemeClr val="tx2"/>
                </a:solidFill>
                <a:latin typeface="Times New Roman" panose="02020603050405020304" pitchFamily="18" charset="0"/>
                <a:cs typeface="Times New Roman" panose="02020603050405020304" pitchFamily="18" charset="0"/>
              </a:rPr>
              <a:t>test, which was </a:t>
            </a:r>
            <a:r>
              <a:rPr lang="en-GB" sz="2000" dirty="0">
                <a:solidFill>
                  <a:schemeClr val="tx2"/>
                </a:solidFill>
                <a:latin typeface="Times New Roman" panose="02020603050405020304" pitchFamily="18" charset="0"/>
                <a:cs typeface="Times New Roman" panose="02020603050405020304" pitchFamily="18" charset="0"/>
              </a:rPr>
              <a:t>carried out with a caliper</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a:solidFill>
                  <a:schemeClr val="tx2"/>
                </a:solidFill>
                <a:latin typeface="Times New Roman" panose="02020603050405020304" pitchFamily="18" charset="0"/>
                <a:cs typeface="Times New Roman" panose="02020603050405020304" pitchFamily="18" charset="0"/>
              </a:rPr>
              <a:t>Lange Skinfold Caliper</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a:solidFill>
                  <a:schemeClr val="tx2"/>
                </a:solidFill>
                <a:latin typeface="Times New Roman" panose="02020603050405020304" pitchFamily="18" charset="0"/>
                <a:cs typeface="Times New Roman" panose="02020603050405020304" pitchFamily="18" charset="0"/>
              </a:rPr>
              <a:t>Cambridge</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smtClean="0">
                <a:solidFill>
                  <a:schemeClr val="tx2"/>
                </a:solidFill>
                <a:latin typeface="Times New Roman" panose="02020603050405020304" pitchFamily="18" charset="0"/>
                <a:cs typeface="Times New Roman" panose="02020603050405020304" pitchFamily="18" charset="0"/>
              </a:rPr>
              <a:t>to an </a:t>
            </a:r>
            <a:r>
              <a:rPr lang="en-GB" sz="2000" dirty="0">
                <a:solidFill>
                  <a:schemeClr val="tx2"/>
                </a:solidFill>
                <a:latin typeface="Times New Roman" panose="02020603050405020304" pitchFamily="18" charset="0"/>
                <a:cs typeface="Times New Roman" panose="02020603050405020304" pitchFamily="18" charset="0"/>
              </a:rPr>
              <a:t>accuracy of</a:t>
            </a:r>
            <a:r>
              <a:rPr lang="bg-BG" sz="2000" dirty="0">
                <a:solidFill>
                  <a:schemeClr val="tx2"/>
                </a:solidFill>
                <a:latin typeface="Times New Roman" panose="02020603050405020304" pitchFamily="18" charset="0"/>
                <a:cs typeface="Times New Roman" panose="02020603050405020304" pitchFamily="18" charset="0"/>
              </a:rPr>
              <a:t> 1 </a:t>
            </a:r>
            <a:r>
              <a:rPr lang="en-GB" sz="2000" dirty="0">
                <a:solidFill>
                  <a:schemeClr val="tx2"/>
                </a:solidFill>
                <a:latin typeface="Times New Roman" panose="02020603050405020304" pitchFamily="18" charset="0"/>
                <a:cs typeface="Times New Roman" panose="02020603050405020304" pitchFamily="18" charset="0"/>
              </a:rPr>
              <a:t>mm</a:t>
            </a:r>
            <a:r>
              <a:rPr lang="bg-BG" sz="2000" dirty="0" smtClean="0">
                <a:solidFill>
                  <a:schemeClr val="tx2"/>
                </a:solidFill>
                <a:latin typeface="Times New Roman" panose="02020603050405020304" pitchFamily="18" charset="0"/>
                <a:cs typeface="Times New Roman" panose="02020603050405020304" pitchFamily="18" charset="0"/>
              </a:rPr>
              <a:t>.</a:t>
            </a:r>
            <a:endParaRPr lang="bg-BG" sz="2000" dirty="0">
              <a:solidFill>
                <a:schemeClr val="tx2"/>
              </a:solidFill>
              <a:latin typeface="Times New Roman" panose="02020603050405020304" pitchFamily="18" charset="0"/>
              <a:cs typeface="Times New Roman" panose="02020603050405020304" pitchFamily="18" charset="0"/>
            </a:endParaRPr>
          </a:p>
        </p:txBody>
      </p:sp>
      <p:pic>
        <p:nvPicPr>
          <p:cNvPr id="7171" name="Picture 8" descr="C:\Users\STK\Desktop\M.A. Dissertation\Photos and Videos\f94.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869235"/>
            <a:ext cx="2520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3" descr="Description: C:\Users\STK\Desktop\M.A. Dissertation\Photos and Videos\2012-05-19 measurement\CAM_0551.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276872"/>
            <a:ext cx="33115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4" descr="Description: C:\Users\STK\Desktop\M.A. Dissertation\Photos and Videos\2012-05-19 measurement\CAM_0559.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996854"/>
            <a:ext cx="31686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79388" y="4653136"/>
            <a:ext cx="8640762"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lnSpc>
                <a:spcPct val="120000"/>
              </a:lnSpc>
            </a:pPr>
            <a:r>
              <a:rPr lang="en-GB" sz="2000" dirty="0">
                <a:solidFill>
                  <a:schemeClr val="tx2"/>
                </a:solidFill>
                <a:latin typeface="Times New Roman" panose="02020603050405020304" pitchFamily="18" charset="0"/>
                <a:cs typeface="Times New Roman" panose="02020603050405020304" pitchFamily="18" charset="0"/>
              </a:rPr>
              <a:t>To distinguish the BMI scores, we used references provided by the WHO for children from 5 to 19 years of </a:t>
            </a:r>
            <a:r>
              <a:rPr lang="en-GB" sz="2000" dirty="0" smtClean="0">
                <a:solidFill>
                  <a:schemeClr val="tx2"/>
                </a:solidFill>
                <a:latin typeface="Times New Roman" panose="02020603050405020304" pitchFamily="18" charset="0"/>
                <a:cs typeface="Times New Roman" panose="02020603050405020304" pitchFamily="18" charset="0"/>
              </a:rPr>
              <a:t>age.</a:t>
            </a:r>
            <a:endParaRPr lang="en-GB" sz="2000" dirty="0">
              <a:solidFill>
                <a:schemeClr val="tx2"/>
              </a:solidFill>
              <a:latin typeface="Times New Roman" panose="02020603050405020304" pitchFamily="18" charset="0"/>
              <a:cs typeface="Times New Roman" panose="02020603050405020304" pitchFamily="18" charset="0"/>
            </a:endParaRPr>
          </a:p>
          <a:p>
            <a:pPr indent="355600" algn="just">
              <a:lnSpc>
                <a:spcPct val="120000"/>
              </a:lnSpc>
            </a:pPr>
            <a:r>
              <a:rPr lang="en-GB" b="1" dirty="0">
                <a:solidFill>
                  <a:srgbClr val="254061"/>
                </a:solidFill>
                <a:latin typeface="Times New Roman" panose="02020603050405020304" pitchFamily="18" charset="0"/>
                <a:cs typeface="Times New Roman" panose="02020603050405020304" pitchFamily="18" charset="0"/>
              </a:rPr>
              <a:t>overweight &gt; +1 SD, obese &gt; +2 SD, underweight &lt; -2SD, mortality &lt;-</a:t>
            </a:r>
            <a:r>
              <a:rPr lang="en-GB" b="1" dirty="0" smtClean="0">
                <a:solidFill>
                  <a:srgbClr val="254061"/>
                </a:solidFill>
                <a:latin typeface="Times New Roman" panose="02020603050405020304" pitchFamily="18" charset="0"/>
                <a:cs typeface="Times New Roman" panose="02020603050405020304" pitchFamily="18" charset="0"/>
              </a:rPr>
              <a:t>3SD</a:t>
            </a:r>
          </a:p>
          <a:p>
            <a:pPr indent="355600" algn="just">
              <a:lnSpc>
                <a:spcPct val="120000"/>
              </a:lnSpc>
            </a:pPr>
            <a:r>
              <a:rPr lang="en-GB" sz="2000" dirty="0">
                <a:solidFill>
                  <a:schemeClr val="tx2"/>
                </a:solidFill>
                <a:latin typeface="Times New Roman" panose="02020603050405020304" pitchFamily="18" charset="0"/>
                <a:cs typeface="Times New Roman" panose="02020603050405020304" pitchFamily="18" charset="0"/>
              </a:rPr>
              <a:t>For percentile score </a:t>
            </a:r>
            <a:r>
              <a:rPr lang="bg-BG" sz="2000" dirty="0">
                <a:solidFill>
                  <a:schemeClr val="tx2"/>
                </a:solidFill>
                <a:latin typeface="Times New Roman" panose="02020603050405020304" pitchFamily="18" charset="0"/>
                <a:cs typeface="Times New Roman" panose="02020603050405020304" pitchFamily="18" charset="0"/>
              </a:rPr>
              <a:t>:</a:t>
            </a:r>
          </a:p>
          <a:p>
            <a:pPr indent="355600" algn="just">
              <a:lnSpc>
                <a:spcPct val="120000"/>
              </a:lnSpc>
            </a:pPr>
            <a:r>
              <a:rPr lang="bg-BG" b="1" dirty="0">
                <a:solidFill>
                  <a:srgbClr val="254061"/>
                </a:solidFill>
                <a:latin typeface="Times New Roman" panose="02020603050405020304" pitchFamily="18" charset="0"/>
                <a:cs typeface="Times New Roman" panose="02020603050405020304" pitchFamily="18" charset="0"/>
              </a:rPr>
              <a:t>85-95 </a:t>
            </a:r>
            <a:r>
              <a:rPr lang="en-GB" b="1" dirty="0" smtClean="0">
                <a:solidFill>
                  <a:srgbClr val="254061"/>
                </a:solidFill>
                <a:latin typeface="Times New Roman" panose="02020603050405020304" pitchFamily="18" charset="0"/>
                <a:cs typeface="Times New Roman" panose="02020603050405020304" pitchFamily="18" charset="0"/>
              </a:rPr>
              <a:t>percentile </a:t>
            </a:r>
            <a:r>
              <a:rPr lang="bg-BG" b="1" dirty="0" smtClean="0">
                <a:solidFill>
                  <a:srgbClr val="254061"/>
                </a:solidFill>
                <a:latin typeface="Times New Roman" panose="02020603050405020304" pitchFamily="18" charset="0"/>
                <a:cs typeface="Times New Roman" panose="02020603050405020304" pitchFamily="18" charset="0"/>
              </a:rPr>
              <a:t>– </a:t>
            </a:r>
            <a:r>
              <a:rPr lang="en-GB" b="1" dirty="0">
                <a:solidFill>
                  <a:srgbClr val="254061"/>
                </a:solidFill>
                <a:latin typeface="Times New Roman" panose="02020603050405020304" pitchFamily="18" charset="0"/>
                <a:cs typeface="Times New Roman" panose="02020603050405020304" pitchFamily="18" charset="0"/>
              </a:rPr>
              <a:t>overweight </a:t>
            </a:r>
            <a:r>
              <a:rPr lang="en-GB" b="1" dirty="0" smtClean="0">
                <a:solidFill>
                  <a:srgbClr val="254061"/>
                </a:solidFill>
                <a:latin typeface="Times New Roman" panose="02020603050405020304" pitchFamily="18" charset="0"/>
                <a:cs typeface="Times New Roman" panose="02020603050405020304" pitchFamily="18" charset="0"/>
              </a:rPr>
              <a:t>and</a:t>
            </a:r>
            <a:r>
              <a:rPr lang="bg-BG" b="1" dirty="0" smtClean="0">
                <a:solidFill>
                  <a:srgbClr val="254061"/>
                </a:solidFill>
                <a:latin typeface="Times New Roman" panose="02020603050405020304" pitchFamily="18" charset="0"/>
                <a:cs typeface="Times New Roman" panose="02020603050405020304" pitchFamily="18" charset="0"/>
              </a:rPr>
              <a:t> </a:t>
            </a:r>
            <a:r>
              <a:rPr lang="bg-BG" b="1" dirty="0">
                <a:solidFill>
                  <a:srgbClr val="254061"/>
                </a:solidFill>
                <a:latin typeface="Times New Roman" panose="02020603050405020304" pitchFamily="18" charset="0"/>
                <a:cs typeface="Times New Roman" panose="02020603050405020304" pitchFamily="18" charset="0"/>
              </a:rPr>
              <a:t>&gt;95 </a:t>
            </a:r>
            <a:r>
              <a:rPr lang="en-GB" b="1" dirty="0" smtClean="0">
                <a:solidFill>
                  <a:srgbClr val="254061"/>
                </a:solidFill>
                <a:latin typeface="Times New Roman" panose="02020603050405020304" pitchFamily="18" charset="0"/>
                <a:cs typeface="Times New Roman" panose="02020603050405020304" pitchFamily="18" charset="0"/>
              </a:rPr>
              <a:t>percentile </a:t>
            </a:r>
            <a:r>
              <a:rPr lang="bg-BG" b="1" dirty="0" smtClean="0">
                <a:solidFill>
                  <a:srgbClr val="254061"/>
                </a:solidFill>
                <a:latin typeface="Times New Roman" panose="02020603050405020304" pitchFamily="18" charset="0"/>
                <a:cs typeface="Times New Roman" panose="02020603050405020304" pitchFamily="18" charset="0"/>
              </a:rPr>
              <a:t>– </a:t>
            </a:r>
            <a:r>
              <a:rPr lang="en-GB" b="1" dirty="0" smtClean="0">
                <a:solidFill>
                  <a:srgbClr val="254061"/>
                </a:solidFill>
                <a:latin typeface="Times New Roman" panose="02020603050405020304" pitchFamily="18" charset="0"/>
                <a:cs typeface="Times New Roman" panose="02020603050405020304" pitchFamily="18" charset="0"/>
              </a:rPr>
              <a:t>obese</a:t>
            </a:r>
            <a:r>
              <a:rPr lang="bg-BG" dirty="0" smtClean="0">
                <a:solidFill>
                  <a:schemeClr val="tx2"/>
                </a:solidFill>
                <a:latin typeface="Times New Roman" panose="02020603050405020304" pitchFamily="18" charset="0"/>
                <a:cs typeface="Times New Roman" panose="02020603050405020304" pitchFamily="18" charset="0"/>
              </a:rPr>
              <a:t>.</a:t>
            </a:r>
            <a:endParaRPr lang="bg-BG" dirty="0">
              <a:solidFill>
                <a:schemeClr val="tx2"/>
              </a:solidFill>
              <a:latin typeface="Times New Roman" panose="02020603050405020304" pitchFamily="18" charset="0"/>
              <a:cs typeface="Times New Roman" panose="02020603050405020304" pitchFamily="18" charset="0"/>
            </a:endParaRPr>
          </a:p>
        </p:txBody>
      </p:sp>
      <p:pic>
        <p:nvPicPr>
          <p:cNvPr id="819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53361"/>
            <a:ext cx="35798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323850" y="-27384"/>
            <a:ext cx="8280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lnSpc>
                <a:spcPct val="110000"/>
              </a:lnSpc>
            </a:pPr>
            <a:r>
              <a:rPr lang="en-GB" sz="2000" dirty="0">
                <a:solidFill>
                  <a:schemeClr val="tx2"/>
                </a:solidFill>
                <a:latin typeface="Times New Roman" panose="02020603050405020304" pitchFamily="18" charset="0"/>
                <a:cs typeface="Times New Roman" panose="02020603050405020304" pitchFamily="18" charset="0"/>
              </a:rPr>
              <a:t>We used specialised software prepared by the World Health </a:t>
            </a:r>
            <a:r>
              <a:rPr lang="en-GB" sz="2000" dirty="0" smtClean="0">
                <a:solidFill>
                  <a:schemeClr val="tx2"/>
                </a:solidFill>
                <a:latin typeface="Times New Roman" panose="02020603050405020304" pitchFamily="18" charset="0"/>
                <a:cs typeface="Times New Roman" panose="02020603050405020304" pitchFamily="18" charset="0"/>
              </a:rPr>
              <a:t>Organisation </a:t>
            </a:r>
            <a:r>
              <a:rPr lang="en-GB" sz="2000" dirty="0">
                <a:solidFill>
                  <a:schemeClr val="tx2"/>
                </a:solidFill>
                <a:latin typeface="Times New Roman" panose="02020603050405020304" pitchFamily="18" charset="0"/>
                <a:cs typeface="Times New Roman" panose="02020603050405020304" pitchFamily="18" charset="0"/>
              </a:rPr>
              <a:t>(WHO) – </a:t>
            </a:r>
            <a:r>
              <a:rPr lang="en-GB" sz="2000" b="1" dirty="0">
                <a:solidFill>
                  <a:schemeClr val="tx2"/>
                </a:solidFill>
                <a:latin typeface="Times New Roman" panose="02020603050405020304" pitchFamily="18" charset="0"/>
                <a:cs typeface="Times New Roman" panose="02020603050405020304" pitchFamily="18" charset="0"/>
              </a:rPr>
              <a:t>‘WHO Anthro’ </a:t>
            </a:r>
            <a:r>
              <a:rPr lang="en-GB" sz="2000" dirty="0">
                <a:solidFill>
                  <a:schemeClr val="tx2"/>
                </a:solidFill>
                <a:latin typeface="Times New Roman" panose="02020603050405020304" pitchFamily="18" charset="0"/>
                <a:cs typeface="Times New Roman" panose="02020603050405020304" pitchFamily="18" charset="0"/>
              </a:rPr>
              <a:t>(for children under six years of age) and </a:t>
            </a:r>
            <a:r>
              <a:rPr lang="en-GB" sz="2000" b="1" dirty="0">
                <a:solidFill>
                  <a:schemeClr val="tx2"/>
                </a:solidFill>
                <a:latin typeface="Times New Roman" panose="02020603050405020304" pitchFamily="18" charset="0"/>
                <a:cs typeface="Times New Roman" panose="02020603050405020304" pitchFamily="18" charset="0"/>
              </a:rPr>
              <a:t>‘WHO Anthro Plus’ </a:t>
            </a:r>
            <a:r>
              <a:rPr lang="en-GB" sz="2000" dirty="0">
                <a:solidFill>
                  <a:schemeClr val="tx2"/>
                </a:solidFill>
                <a:latin typeface="Times New Roman" panose="02020603050405020304" pitchFamily="18" charset="0"/>
                <a:cs typeface="Times New Roman" panose="02020603050405020304" pitchFamily="18" charset="0"/>
              </a:rPr>
              <a:t>(for children over 6 years of age), to assess height, weight and BMI in </a:t>
            </a:r>
            <a:r>
              <a:rPr lang="en-GB" sz="2000" dirty="0" smtClean="0">
                <a:solidFill>
                  <a:schemeClr val="tx2"/>
                </a:solidFill>
                <a:latin typeface="Times New Roman" panose="02020603050405020304" pitchFamily="18" charset="0"/>
                <a:cs typeface="Times New Roman" panose="02020603050405020304" pitchFamily="18" charset="0"/>
              </a:rPr>
              <a:t>children. </a:t>
            </a:r>
            <a:r>
              <a:rPr lang="en-GB" sz="2000" dirty="0">
                <a:solidFill>
                  <a:schemeClr val="tx2"/>
                </a:solidFill>
                <a:latin typeface="Times New Roman" panose="02020603050405020304" pitchFamily="18" charset="0"/>
                <a:cs typeface="Times New Roman" panose="02020603050405020304" pitchFamily="18" charset="0"/>
              </a:rPr>
              <a:t>For each variable we calculated the Z-score and percentile score for the relevant age</a:t>
            </a:r>
            <a:r>
              <a:rPr lang="bg-BG" sz="2000" dirty="0">
                <a:solidFill>
                  <a:schemeClr val="tx2"/>
                </a:solidFill>
                <a:latin typeface="Times New Roman" panose="02020603050405020304" pitchFamily="18" charset="0"/>
                <a:cs typeface="Times New Roman" panose="02020603050405020304" pitchFamily="18" charset="0"/>
              </a:rPr>
              <a:t>.</a:t>
            </a:r>
          </a:p>
        </p:txBody>
      </p:sp>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653361"/>
            <a:ext cx="35798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9388" y="1484784"/>
            <a:ext cx="87852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nSpc>
                <a:spcPct val="150000"/>
              </a:lnSpc>
            </a:pPr>
            <a:r>
              <a:rPr lang="en-GB" sz="2200" dirty="0">
                <a:solidFill>
                  <a:schemeClr val="tx2"/>
                </a:solidFill>
                <a:latin typeface="Times New Roman" panose="02020603050405020304" pitchFamily="18" charset="0"/>
                <a:cs typeface="Times New Roman" panose="02020603050405020304" pitchFamily="18" charset="0"/>
              </a:rPr>
              <a:t>Body fat percentage (% fat) was determined by the sum (Sum) of the two skin folds – triceps and </a:t>
            </a:r>
            <a:r>
              <a:rPr lang="en-GB" sz="2200" dirty="0" smtClean="0">
                <a:solidFill>
                  <a:schemeClr val="tx2"/>
                </a:solidFill>
                <a:latin typeface="Times New Roman" panose="02020603050405020304" pitchFamily="18" charset="0"/>
                <a:cs typeface="Times New Roman" panose="02020603050405020304" pitchFamily="18" charset="0"/>
              </a:rPr>
              <a:t>scapula</a:t>
            </a:r>
            <a:r>
              <a:rPr lang="bg-BG" sz="2200" dirty="0" smtClean="0">
                <a:solidFill>
                  <a:schemeClr val="tx2"/>
                </a:solidFill>
                <a:latin typeface="Times New Roman" panose="02020603050405020304" pitchFamily="18" charset="0"/>
                <a:cs typeface="Times New Roman" panose="02020603050405020304" pitchFamily="18" charset="0"/>
              </a:rPr>
              <a:t>, </a:t>
            </a:r>
            <a:r>
              <a:rPr lang="en-GB" sz="2200" dirty="0">
                <a:solidFill>
                  <a:schemeClr val="tx2"/>
                </a:solidFill>
                <a:latin typeface="Times New Roman" panose="02020603050405020304" pitchFamily="18" charset="0"/>
                <a:cs typeface="Times New Roman" panose="02020603050405020304" pitchFamily="18" charset="0"/>
              </a:rPr>
              <a:t>using the equations of </a:t>
            </a:r>
            <a:r>
              <a:rPr lang="bg-BG" sz="2200" b="1" dirty="0" smtClean="0">
                <a:solidFill>
                  <a:schemeClr val="tx2"/>
                </a:solidFill>
                <a:latin typeface="Times New Roman" panose="02020603050405020304" pitchFamily="18" charset="0"/>
                <a:cs typeface="Times New Roman" panose="02020603050405020304" pitchFamily="18" charset="0"/>
              </a:rPr>
              <a:t>Slaughter</a:t>
            </a:r>
            <a:r>
              <a:rPr lang="bg-BG" sz="2200" dirty="0" smtClean="0">
                <a:solidFill>
                  <a:schemeClr val="tx2"/>
                </a:solidFill>
                <a:latin typeface="Times New Roman" panose="02020603050405020304" pitchFamily="18" charset="0"/>
                <a:cs typeface="Times New Roman" panose="02020603050405020304" pitchFamily="18" charset="0"/>
              </a:rPr>
              <a:t>:</a:t>
            </a:r>
            <a:endParaRPr lang="en-US" sz="2200" dirty="0">
              <a:solidFill>
                <a:schemeClr val="tx2"/>
              </a:solidFill>
              <a:latin typeface="Times New Roman" panose="02020603050405020304" pitchFamily="18" charset="0"/>
              <a:cs typeface="Times New Roman" panose="02020603050405020304" pitchFamily="18" charset="0"/>
            </a:endParaRPr>
          </a:p>
          <a:p>
            <a:pPr indent="355600">
              <a:lnSpc>
                <a:spcPct val="150000"/>
              </a:lnSpc>
            </a:pPr>
            <a:r>
              <a:rPr lang="en-GB" sz="2200" u="sng" dirty="0" smtClean="0">
                <a:solidFill>
                  <a:schemeClr val="tx2"/>
                </a:solidFill>
                <a:latin typeface="Times New Roman" panose="02020603050405020304" pitchFamily="18" charset="0"/>
                <a:cs typeface="Times New Roman" panose="02020603050405020304" pitchFamily="18" charset="0"/>
              </a:rPr>
              <a:t>Boys </a:t>
            </a:r>
            <a:r>
              <a:rPr lang="en-GB" sz="2200" u="sng" dirty="0">
                <a:solidFill>
                  <a:schemeClr val="tx2"/>
                </a:solidFill>
                <a:latin typeface="Times New Roman" panose="02020603050405020304" pitchFamily="18" charset="0"/>
                <a:cs typeface="Times New Roman" panose="02020603050405020304" pitchFamily="18" charset="0"/>
              </a:rPr>
              <a:t>under 10 years of age</a:t>
            </a:r>
            <a:r>
              <a:rPr lang="bg-BG" sz="2200" u="sng" dirty="0">
                <a:solidFill>
                  <a:schemeClr val="tx2"/>
                </a:solidFill>
                <a:latin typeface="Times New Roman" panose="02020603050405020304" pitchFamily="18" charset="0"/>
                <a:cs typeface="Times New Roman" panose="02020603050405020304" pitchFamily="18" charset="0"/>
              </a:rPr>
              <a:t>:</a:t>
            </a:r>
            <a:r>
              <a:rPr lang="bg-BG" sz="2200" dirty="0">
                <a:solidFill>
                  <a:schemeClr val="tx2"/>
                </a:solidFill>
                <a:latin typeface="Times New Roman" panose="02020603050405020304" pitchFamily="18" charset="0"/>
                <a:cs typeface="Times New Roman" panose="02020603050405020304" pitchFamily="18" charset="0"/>
              </a:rPr>
              <a:t> </a:t>
            </a:r>
            <a:r>
              <a:rPr lang="bg-BG" sz="2200" dirty="0" smtClean="0">
                <a:solidFill>
                  <a:schemeClr val="tx2"/>
                </a:solidFill>
                <a:latin typeface="Times New Roman" panose="02020603050405020304" pitchFamily="18" charset="0"/>
                <a:cs typeface="Times New Roman" panose="02020603050405020304" pitchFamily="18" charset="0"/>
              </a:rPr>
              <a:t>%</a:t>
            </a:r>
            <a:r>
              <a:rPr lang="en-GB" sz="2200" dirty="0" smtClean="0">
                <a:solidFill>
                  <a:schemeClr val="tx2"/>
                </a:solidFill>
                <a:latin typeface="Times New Roman" panose="02020603050405020304" pitchFamily="18" charset="0"/>
                <a:cs typeface="Times New Roman" panose="02020603050405020304" pitchFamily="18" charset="0"/>
              </a:rPr>
              <a:t>Fat</a:t>
            </a:r>
            <a:r>
              <a:rPr lang="bg-BG" sz="2200" dirty="0" smtClean="0">
                <a:solidFill>
                  <a:schemeClr val="tx2"/>
                </a:solidFill>
                <a:latin typeface="Times New Roman" panose="02020603050405020304" pitchFamily="18" charset="0"/>
                <a:cs typeface="Times New Roman" panose="02020603050405020304" pitchFamily="18" charset="0"/>
              </a:rPr>
              <a:t> = 1.21 </a:t>
            </a:r>
            <a:r>
              <a:rPr lang="en-GB" sz="2200" dirty="0" smtClean="0">
                <a:solidFill>
                  <a:schemeClr val="tx2"/>
                </a:solidFill>
                <a:latin typeface="Times New Roman" panose="02020603050405020304" pitchFamily="18" charset="0"/>
                <a:cs typeface="Times New Roman" panose="02020603050405020304" pitchFamily="18" charset="0"/>
              </a:rPr>
              <a:t>x Sum</a:t>
            </a:r>
            <a:r>
              <a:rPr lang="bg-BG" sz="2200" dirty="0" smtClean="0">
                <a:solidFill>
                  <a:schemeClr val="tx2"/>
                </a:solidFill>
                <a:latin typeface="Times New Roman" panose="02020603050405020304" pitchFamily="18" charset="0"/>
                <a:cs typeface="Times New Roman" panose="02020603050405020304" pitchFamily="18" charset="0"/>
              </a:rPr>
              <a:t> - 0.008 </a:t>
            </a:r>
            <a:r>
              <a:rPr lang="en-GB" sz="2200" dirty="0" smtClean="0">
                <a:solidFill>
                  <a:schemeClr val="tx2"/>
                </a:solidFill>
                <a:latin typeface="Times New Roman" panose="02020603050405020304" pitchFamily="18" charset="0"/>
                <a:cs typeface="Times New Roman" panose="02020603050405020304" pitchFamily="18" charset="0"/>
              </a:rPr>
              <a:t>x Sum</a:t>
            </a:r>
            <a:r>
              <a:rPr lang="bg-BG" sz="2200" baseline="30000" dirty="0" smtClean="0">
                <a:solidFill>
                  <a:schemeClr val="tx2"/>
                </a:solidFill>
                <a:cs typeface="Arial" charset="0"/>
              </a:rPr>
              <a:t>2</a:t>
            </a:r>
            <a:r>
              <a:rPr lang="bg-BG" sz="2200" dirty="0" smtClean="0">
                <a:solidFill>
                  <a:schemeClr val="tx2"/>
                </a:solidFill>
                <a:latin typeface="Times New Roman" panose="02020603050405020304" pitchFamily="18" charset="0"/>
                <a:cs typeface="Times New Roman" panose="02020603050405020304" pitchFamily="18" charset="0"/>
              </a:rPr>
              <a:t> - 1.7</a:t>
            </a:r>
            <a:endParaRPr lang="en-US" sz="2200" dirty="0" smtClean="0">
              <a:solidFill>
                <a:schemeClr val="tx2"/>
              </a:solidFill>
              <a:latin typeface="Times New Roman" panose="02020603050405020304" pitchFamily="18" charset="0"/>
              <a:cs typeface="Times New Roman" panose="02020603050405020304" pitchFamily="18" charset="0"/>
            </a:endParaRPr>
          </a:p>
          <a:p>
            <a:pPr indent="355600">
              <a:lnSpc>
                <a:spcPct val="150000"/>
              </a:lnSpc>
            </a:pPr>
            <a:r>
              <a:rPr lang="en-GB" sz="2200" u="sng" dirty="0" smtClean="0">
                <a:solidFill>
                  <a:schemeClr val="tx2"/>
                </a:solidFill>
                <a:latin typeface="Times New Roman" panose="02020603050405020304" pitchFamily="18" charset="0"/>
                <a:cs typeface="Times New Roman" panose="02020603050405020304" pitchFamily="18" charset="0"/>
              </a:rPr>
              <a:t>Boys between age of 11-13</a:t>
            </a:r>
            <a:r>
              <a:rPr lang="bg-BG" sz="2200" u="sng" dirty="0" smtClean="0">
                <a:solidFill>
                  <a:schemeClr val="tx2"/>
                </a:solidFill>
                <a:latin typeface="Times New Roman" panose="02020603050405020304" pitchFamily="18" charset="0"/>
                <a:cs typeface="Times New Roman" panose="02020603050405020304" pitchFamily="18" charset="0"/>
              </a:rPr>
              <a:t>:</a:t>
            </a:r>
            <a:r>
              <a:rPr lang="bg-BG"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a:t>
            </a:r>
            <a:r>
              <a:rPr lang="en-GB" sz="2200" dirty="0">
                <a:solidFill>
                  <a:schemeClr val="tx2"/>
                </a:solidFill>
                <a:latin typeface="Times New Roman" panose="02020603050405020304" pitchFamily="18" charset="0"/>
                <a:cs typeface="Times New Roman" panose="02020603050405020304" pitchFamily="18" charset="0"/>
              </a:rPr>
              <a:t>Fat</a:t>
            </a:r>
            <a:r>
              <a:rPr lang="bg-BG" sz="2200" dirty="0">
                <a:solidFill>
                  <a:schemeClr val="tx2"/>
                </a:solidFill>
                <a:latin typeface="Times New Roman" panose="02020603050405020304" pitchFamily="18" charset="0"/>
                <a:cs typeface="Times New Roman" panose="02020603050405020304" pitchFamily="18" charset="0"/>
              </a:rPr>
              <a:t> = 1.21 </a:t>
            </a:r>
            <a:r>
              <a:rPr lang="en-GB" sz="2200" dirty="0">
                <a:solidFill>
                  <a:schemeClr val="tx2"/>
                </a:solidFill>
                <a:latin typeface="Times New Roman" panose="02020603050405020304" pitchFamily="18" charset="0"/>
                <a:cs typeface="Times New Roman" panose="02020603050405020304" pitchFamily="18" charset="0"/>
              </a:rPr>
              <a:t>x Sum</a:t>
            </a:r>
            <a:r>
              <a:rPr lang="bg-BG" sz="2200" dirty="0">
                <a:solidFill>
                  <a:schemeClr val="tx2"/>
                </a:solidFill>
                <a:latin typeface="Times New Roman" panose="02020603050405020304" pitchFamily="18" charset="0"/>
                <a:cs typeface="Times New Roman" panose="02020603050405020304" pitchFamily="18" charset="0"/>
              </a:rPr>
              <a:t> - 0.008 </a:t>
            </a:r>
            <a:r>
              <a:rPr lang="en-GB" sz="2200" dirty="0">
                <a:solidFill>
                  <a:schemeClr val="tx2"/>
                </a:solidFill>
                <a:latin typeface="Times New Roman" panose="02020603050405020304" pitchFamily="18" charset="0"/>
                <a:cs typeface="Times New Roman" panose="02020603050405020304" pitchFamily="18" charset="0"/>
              </a:rPr>
              <a:t>x </a:t>
            </a:r>
            <a:r>
              <a:rPr lang="en-GB" sz="2200" dirty="0" smtClean="0">
                <a:solidFill>
                  <a:schemeClr val="tx2"/>
                </a:solidFill>
                <a:latin typeface="Times New Roman" panose="02020603050405020304" pitchFamily="18" charset="0"/>
                <a:cs typeface="Times New Roman" panose="02020603050405020304" pitchFamily="18" charset="0"/>
              </a:rPr>
              <a:t>Sum</a:t>
            </a:r>
            <a:r>
              <a:rPr lang="bg-BG" sz="2200" baseline="30000" dirty="0">
                <a:solidFill>
                  <a:schemeClr val="tx2"/>
                </a:solidFill>
                <a:cs typeface="Arial" charset="0"/>
              </a:rPr>
              <a:t>2</a:t>
            </a:r>
            <a:r>
              <a:rPr lang="bg-BG"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 3.4</a:t>
            </a:r>
            <a:endParaRPr lang="en-US" sz="2200" dirty="0">
              <a:solidFill>
                <a:schemeClr val="tx2"/>
              </a:solidFill>
              <a:latin typeface="Times New Roman" panose="02020603050405020304" pitchFamily="18" charset="0"/>
              <a:cs typeface="Times New Roman" panose="02020603050405020304" pitchFamily="18" charset="0"/>
            </a:endParaRPr>
          </a:p>
          <a:p>
            <a:pPr indent="355600">
              <a:lnSpc>
                <a:spcPct val="150000"/>
              </a:lnSpc>
            </a:pPr>
            <a:r>
              <a:rPr lang="en-GB" sz="2200" u="sng" dirty="0" smtClean="0">
                <a:solidFill>
                  <a:schemeClr val="tx2"/>
                </a:solidFill>
                <a:latin typeface="Times New Roman" panose="02020603050405020304" pitchFamily="18" charset="0"/>
                <a:cs typeface="Times New Roman" panose="02020603050405020304" pitchFamily="18" charset="0"/>
              </a:rPr>
              <a:t>Girls – all ages:</a:t>
            </a:r>
            <a:r>
              <a:rPr lang="en-GB"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a:t>
            </a:r>
            <a:r>
              <a:rPr lang="en-GB" sz="2200" dirty="0">
                <a:solidFill>
                  <a:schemeClr val="tx2"/>
                </a:solidFill>
                <a:latin typeface="Times New Roman" panose="02020603050405020304" pitchFamily="18" charset="0"/>
                <a:cs typeface="Times New Roman" panose="02020603050405020304" pitchFamily="18" charset="0"/>
              </a:rPr>
              <a:t>Fat</a:t>
            </a:r>
            <a:r>
              <a:rPr lang="bg-BG" sz="2200" dirty="0">
                <a:solidFill>
                  <a:schemeClr val="tx2"/>
                </a:solidFill>
                <a:latin typeface="Times New Roman" panose="02020603050405020304" pitchFamily="18" charset="0"/>
                <a:cs typeface="Times New Roman" panose="02020603050405020304" pitchFamily="18" charset="0"/>
              </a:rPr>
              <a:t> = 1.33 </a:t>
            </a:r>
            <a:r>
              <a:rPr lang="en-GB" sz="2200" dirty="0">
                <a:solidFill>
                  <a:schemeClr val="tx2"/>
                </a:solidFill>
                <a:latin typeface="Times New Roman" panose="02020603050405020304" pitchFamily="18" charset="0"/>
                <a:cs typeface="Times New Roman" panose="02020603050405020304" pitchFamily="18" charset="0"/>
              </a:rPr>
              <a:t>x Sum</a:t>
            </a:r>
            <a:r>
              <a:rPr lang="bg-BG" sz="2200" dirty="0">
                <a:solidFill>
                  <a:schemeClr val="tx2"/>
                </a:solidFill>
                <a:latin typeface="Times New Roman" panose="02020603050405020304" pitchFamily="18" charset="0"/>
                <a:cs typeface="Times New Roman" panose="02020603050405020304" pitchFamily="18" charset="0"/>
              </a:rPr>
              <a:t> - 0.013 </a:t>
            </a:r>
            <a:r>
              <a:rPr lang="en-GB" sz="2200" dirty="0">
                <a:solidFill>
                  <a:schemeClr val="tx2"/>
                </a:solidFill>
                <a:latin typeface="Times New Roman" panose="02020603050405020304" pitchFamily="18" charset="0"/>
                <a:cs typeface="Times New Roman" panose="02020603050405020304" pitchFamily="18" charset="0"/>
              </a:rPr>
              <a:t>x </a:t>
            </a:r>
            <a:r>
              <a:rPr lang="en-GB" sz="2200" dirty="0" smtClean="0">
                <a:solidFill>
                  <a:schemeClr val="tx2"/>
                </a:solidFill>
                <a:latin typeface="Times New Roman" panose="02020603050405020304" pitchFamily="18" charset="0"/>
                <a:cs typeface="Times New Roman" panose="02020603050405020304" pitchFamily="18" charset="0"/>
              </a:rPr>
              <a:t>Sum</a:t>
            </a:r>
            <a:r>
              <a:rPr lang="bg-BG" sz="2200" baseline="30000" dirty="0">
                <a:solidFill>
                  <a:schemeClr val="tx2"/>
                </a:solidFill>
                <a:cs typeface="Arial" charset="0"/>
              </a:rPr>
              <a:t>2</a:t>
            </a:r>
            <a:r>
              <a:rPr lang="bg-BG" sz="2200" dirty="0" smtClean="0">
                <a:solidFill>
                  <a:schemeClr val="tx2"/>
                </a:solidFill>
                <a:latin typeface="Times New Roman" panose="02020603050405020304" pitchFamily="18" charset="0"/>
                <a:cs typeface="Times New Roman" panose="02020603050405020304" pitchFamily="18" charset="0"/>
              </a:rPr>
              <a:t> </a:t>
            </a:r>
            <a:r>
              <a:rPr lang="bg-BG" sz="2200" dirty="0">
                <a:solidFill>
                  <a:schemeClr val="tx2"/>
                </a:solidFill>
                <a:latin typeface="Times New Roman" panose="02020603050405020304" pitchFamily="18" charset="0"/>
                <a:cs typeface="Times New Roman" panose="02020603050405020304" pitchFamily="18" charset="0"/>
              </a:rPr>
              <a:t>– 2.5</a:t>
            </a:r>
            <a:endParaRPr lang="en-US" sz="2200" dirty="0">
              <a:solidFill>
                <a:schemeClr val="tx2"/>
              </a:solidFill>
              <a:latin typeface="Times New Roman" panose="02020603050405020304" pitchFamily="18" charset="0"/>
              <a:cs typeface="Times New Roman" panose="02020603050405020304" pitchFamily="18" charset="0"/>
            </a:endParaRPr>
          </a:p>
        </p:txBody>
      </p:sp>
      <p:sp>
        <p:nvSpPr>
          <p:cNvPr id="9219" name="Rectangle 3"/>
          <p:cNvSpPr>
            <a:spLocks noChangeArrowheads="1"/>
          </p:cNvSpPr>
          <p:nvPr/>
        </p:nvSpPr>
        <p:spPr bwMode="auto">
          <a:xfrm>
            <a:off x="179388" y="368113"/>
            <a:ext cx="87852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en-GB" sz="2000" dirty="0" smtClean="0">
                <a:solidFill>
                  <a:schemeClr val="tx2"/>
                </a:solidFill>
                <a:latin typeface="Times New Roman" panose="02020603050405020304" pitchFamily="18" charset="0"/>
                <a:cs typeface="Times New Roman" panose="02020603050405020304" pitchFamily="18" charset="0"/>
              </a:rPr>
              <a:t>The upper </a:t>
            </a:r>
            <a:r>
              <a:rPr lang="en-GB" sz="2000" dirty="0">
                <a:solidFill>
                  <a:schemeClr val="tx2"/>
                </a:solidFill>
                <a:latin typeface="Times New Roman" panose="02020603050405020304" pitchFamily="18" charset="0"/>
                <a:cs typeface="Times New Roman" panose="02020603050405020304" pitchFamily="18" charset="0"/>
              </a:rPr>
              <a:t>a</a:t>
            </a:r>
            <a:r>
              <a:rPr lang="en-GB" sz="2000" dirty="0" smtClean="0">
                <a:solidFill>
                  <a:schemeClr val="tx2"/>
                </a:solidFill>
                <a:latin typeface="Times New Roman" panose="02020603050405020304" pitchFamily="18" charset="0"/>
                <a:cs typeface="Times New Roman" panose="02020603050405020304" pitchFamily="18" charset="0"/>
              </a:rPr>
              <a:t>rm </a:t>
            </a:r>
            <a:r>
              <a:rPr lang="en-GB" sz="2000" dirty="0">
                <a:solidFill>
                  <a:schemeClr val="tx2"/>
                </a:solidFill>
                <a:latin typeface="Times New Roman" panose="02020603050405020304" pitchFamily="18" charset="0"/>
                <a:cs typeface="Times New Roman" panose="02020603050405020304" pitchFamily="18" charset="0"/>
              </a:rPr>
              <a:t>m</a:t>
            </a:r>
            <a:r>
              <a:rPr lang="en-GB" sz="2000" dirty="0" smtClean="0">
                <a:solidFill>
                  <a:schemeClr val="tx2"/>
                </a:solidFill>
                <a:latin typeface="Times New Roman" panose="02020603050405020304" pitchFamily="18" charset="0"/>
                <a:cs typeface="Times New Roman" panose="02020603050405020304" pitchFamily="18" charset="0"/>
              </a:rPr>
              <a:t>uscle </a:t>
            </a:r>
            <a:r>
              <a:rPr lang="en-GB" sz="2000" dirty="0">
                <a:solidFill>
                  <a:schemeClr val="tx2"/>
                </a:solidFill>
                <a:latin typeface="Times New Roman" panose="02020603050405020304" pitchFamily="18" charset="0"/>
                <a:cs typeface="Times New Roman" panose="02020603050405020304" pitchFamily="18" charset="0"/>
              </a:rPr>
              <a:t>a</a:t>
            </a:r>
            <a:r>
              <a:rPr lang="en-GB" sz="2000" dirty="0" smtClean="0">
                <a:solidFill>
                  <a:schemeClr val="tx2"/>
                </a:solidFill>
                <a:latin typeface="Times New Roman" panose="02020603050405020304" pitchFamily="18" charset="0"/>
                <a:cs typeface="Times New Roman" panose="02020603050405020304" pitchFamily="18" charset="0"/>
              </a:rPr>
              <a:t>rea</a:t>
            </a:r>
            <a:r>
              <a:rPr lang="bg-BG" sz="2000" dirty="0" smtClean="0">
                <a:solidFill>
                  <a:schemeClr val="tx2"/>
                </a:solidFill>
                <a:latin typeface="Times New Roman" panose="02020603050405020304" pitchFamily="18" charset="0"/>
                <a:cs typeface="Times New Roman" panose="02020603050405020304" pitchFamily="18" charset="0"/>
              </a:rPr>
              <a:t> – </a:t>
            </a:r>
            <a:r>
              <a:rPr lang="en-GB" sz="2000" dirty="0" smtClean="0">
                <a:solidFill>
                  <a:schemeClr val="tx2"/>
                </a:solidFill>
                <a:latin typeface="Times New Roman" panose="02020603050405020304" pitchFamily="18" charset="0"/>
                <a:cs typeface="Times New Roman" panose="02020603050405020304" pitchFamily="18" charset="0"/>
              </a:rPr>
              <a:t>(UAMA</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smtClean="0">
                <a:solidFill>
                  <a:schemeClr val="tx2"/>
                </a:solidFill>
                <a:latin typeface="Times New Roman" panose="02020603050405020304" pitchFamily="18" charset="0"/>
                <a:cs typeface="Times New Roman" panose="02020603050405020304" pitchFamily="18" charset="0"/>
              </a:rPr>
              <a:t>was calculated using the formulae:</a:t>
            </a:r>
            <a:r>
              <a:rPr lang="bg-BG" sz="2000" dirty="0">
                <a:solidFill>
                  <a:schemeClr val="tx2"/>
                </a:solidFill>
                <a:latin typeface="Times New Roman" panose="02020603050405020304" pitchFamily="18" charset="0"/>
                <a:cs typeface="Times New Roman" panose="02020603050405020304" pitchFamily="18" charset="0"/>
              </a:rPr>
              <a:t/>
            </a:r>
            <a:br>
              <a:rPr lang="bg-BG" sz="2000" dirty="0">
                <a:solidFill>
                  <a:schemeClr val="tx2"/>
                </a:solidFill>
                <a:latin typeface="Times New Roman" panose="02020603050405020304" pitchFamily="18" charset="0"/>
                <a:cs typeface="Times New Roman" panose="02020603050405020304" pitchFamily="18" charset="0"/>
              </a:rPr>
            </a:br>
            <a:r>
              <a:rPr lang="bg-BG" sz="2000" dirty="0">
                <a:solidFill>
                  <a:schemeClr val="tx2"/>
                </a:solidFill>
                <a:latin typeface="Times New Roman" panose="02020603050405020304" pitchFamily="18" charset="0"/>
                <a:cs typeface="Times New Roman" panose="02020603050405020304" pitchFamily="18" charset="0"/>
              </a:rPr>
              <a:t>	</a:t>
            </a:r>
            <a:r>
              <a:rPr lang="en-GB" sz="2000" b="1" dirty="0">
                <a:solidFill>
                  <a:schemeClr val="tx2"/>
                </a:solidFill>
                <a:latin typeface="Times New Roman" panose="02020603050405020304" pitchFamily="18" charset="0"/>
                <a:cs typeface="Times New Roman" panose="02020603050405020304" pitchFamily="18" charset="0"/>
              </a:rPr>
              <a:t>UAMA</a:t>
            </a:r>
            <a:r>
              <a:rPr lang="bg-BG" sz="2000" dirty="0">
                <a:solidFill>
                  <a:schemeClr val="tx2"/>
                </a:solidFill>
                <a:latin typeface="Times New Roman" panose="02020603050405020304" pitchFamily="18" charset="0"/>
                <a:cs typeface="Times New Roman" panose="02020603050405020304" pitchFamily="18" charset="0"/>
              </a:rPr>
              <a:t> = </a:t>
            </a:r>
            <a:r>
              <a:rPr lang="bg-BG" sz="2000" dirty="0" smtClean="0">
                <a:solidFill>
                  <a:schemeClr val="tx2"/>
                </a:solidFill>
                <a:latin typeface="Times New Roman" panose="02020603050405020304" pitchFamily="18" charset="0"/>
                <a:cs typeface="Times New Roman" panose="02020603050405020304" pitchFamily="18" charset="0"/>
              </a:rPr>
              <a:t>[</a:t>
            </a:r>
            <a:r>
              <a:rPr lang="en-GB" sz="2000" dirty="0" smtClean="0">
                <a:solidFill>
                  <a:schemeClr val="tx2"/>
                </a:solidFill>
                <a:latin typeface="Times New Roman" panose="02020603050405020304" pitchFamily="18" charset="0"/>
                <a:cs typeface="Times New Roman" panose="02020603050405020304" pitchFamily="18" charset="0"/>
              </a:rPr>
              <a:t> (</a:t>
            </a:r>
            <a:r>
              <a:rPr lang="en-GB" sz="2000" dirty="0">
                <a:solidFill>
                  <a:schemeClr val="tx2"/>
                </a:solidFill>
                <a:latin typeface="Times New Roman" panose="02020603050405020304" pitchFamily="18" charset="0"/>
                <a:cs typeface="Times New Roman" panose="02020603050405020304" pitchFamily="18" charset="0"/>
              </a:rPr>
              <a:t>mid-</a:t>
            </a:r>
            <a:r>
              <a:rPr lang="en-GB" sz="2000" dirty="0" smtClean="0">
                <a:solidFill>
                  <a:schemeClr val="tx2"/>
                </a:solidFill>
                <a:latin typeface="Times New Roman" panose="02020603050405020304" pitchFamily="18" charset="0"/>
                <a:cs typeface="Times New Roman" panose="02020603050405020304" pitchFamily="18" charset="0"/>
              </a:rPr>
              <a:t>) upper </a:t>
            </a:r>
            <a:r>
              <a:rPr lang="en-GB" sz="2000" dirty="0">
                <a:solidFill>
                  <a:schemeClr val="tx2"/>
                </a:solidFill>
                <a:latin typeface="Times New Roman" panose="02020603050405020304" pitchFamily="18" charset="0"/>
                <a:cs typeface="Times New Roman" panose="02020603050405020304" pitchFamily="18" charset="0"/>
              </a:rPr>
              <a:t>arm circumference </a:t>
            </a:r>
            <a:r>
              <a:rPr lang="bg-BG" sz="2000" dirty="0" smtClean="0">
                <a:solidFill>
                  <a:schemeClr val="tx2"/>
                </a:solidFill>
                <a:latin typeface="Times New Roman" panose="02020603050405020304" pitchFamily="18" charset="0"/>
                <a:cs typeface="Times New Roman" panose="02020603050405020304" pitchFamily="18" charset="0"/>
              </a:rPr>
              <a:t>- </a:t>
            </a:r>
            <a:r>
              <a:rPr lang="bg-BG" sz="2000" dirty="0">
                <a:solidFill>
                  <a:schemeClr val="tx2"/>
                </a:solidFill>
                <a:latin typeface="Times New Roman" panose="02020603050405020304" pitchFamily="18" charset="0"/>
                <a:cs typeface="Times New Roman" panose="02020603050405020304" pitchFamily="18" charset="0"/>
              </a:rPr>
              <a:t>(</a:t>
            </a:r>
            <a:r>
              <a:rPr lang="en-GB" sz="2000" dirty="0">
                <a:solidFill>
                  <a:schemeClr val="tx2"/>
                </a:solidFill>
                <a:latin typeface="Times New Roman" panose="02020603050405020304" pitchFamily="18" charset="0"/>
                <a:cs typeface="Times New Roman" panose="02020603050405020304" pitchFamily="18" charset="0"/>
              </a:rPr>
              <a:t>π x</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smtClean="0">
                <a:solidFill>
                  <a:schemeClr val="tx2"/>
                </a:solidFill>
                <a:latin typeface="Times New Roman" panose="02020603050405020304" pitchFamily="18" charset="0"/>
                <a:cs typeface="Times New Roman" panose="02020603050405020304" pitchFamily="18" charset="0"/>
              </a:rPr>
              <a:t>triceps skin fold </a:t>
            </a:r>
            <a:r>
              <a:rPr lang="bg-BG" sz="2000" dirty="0" smtClean="0">
                <a:solidFill>
                  <a:schemeClr val="tx2"/>
                </a:solidFill>
                <a:latin typeface="Times New Roman" panose="02020603050405020304" pitchFamily="18" charset="0"/>
                <a:cs typeface="Times New Roman" panose="02020603050405020304" pitchFamily="18" charset="0"/>
              </a:rPr>
              <a:t>)]</a:t>
            </a:r>
            <a:r>
              <a:rPr lang="bg-BG" sz="2000" baseline="30000" dirty="0">
                <a:solidFill>
                  <a:schemeClr val="tx2"/>
                </a:solidFill>
                <a:latin typeface="Times New Roman" panose="02020603050405020304" pitchFamily="18" charset="0"/>
                <a:cs typeface="Times New Roman" panose="02020603050405020304" pitchFamily="18" charset="0"/>
              </a:rPr>
              <a:t>2</a:t>
            </a:r>
            <a:r>
              <a:rPr lang="bg-BG" sz="2000" dirty="0">
                <a:solidFill>
                  <a:schemeClr val="tx2"/>
                </a:solidFill>
                <a:latin typeface="Times New Roman" panose="02020603050405020304" pitchFamily="18" charset="0"/>
                <a:cs typeface="Times New Roman" panose="02020603050405020304" pitchFamily="18" charset="0"/>
              </a:rPr>
              <a:t>/4</a:t>
            </a:r>
            <a:r>
              <a:rPr lang="en-GB" sz="2000" dirty="0">
                <a:solidFill>
                  <a:schemeClr val="tx2"/>
                </a:solidFill>
                <a:latin typeface="Times New Roman" panose="02020603050405020304" pitchFamily="18" charset="0"/>
                <a:cs typeface="Times New Roman" panose="02020603050405020304" pitchFamily="18" charset="0"/>
              </a:rPr>
              <a:t>π</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9220" name="Rectangle 5"/>
          <p:cNvSpPr>
            <a:spLocks noChangeArrowheads="1"/>
          </p:cNvSpPr>
          <p:nvPr/>
        </p:nvSpPr>
        <p:spPr bwMode="auto">
          <a:xfrm>
            <a:off x="179388" y="4293096"/>
            <a:ext cx="87852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30000"/>
              </a:lnSpc>
            </a:pPr>
            <a:r>
              <a:rPr lang="en-GB" sz="2000" dirty="0">
                <a:solidFill>
                  <a:schemeClr val="tx2"/>
                </a:solidFill>
                <a:latin typeface="Times New Roman" panose="02020603050405020304" pitchFamily="18" charset="0"/>
                <a:cs typeface="Times New Roman" panose="02020603050405020304" pitchFamily="18" charset="0"/>
              </a:rPr>
              <a:t>The basal metabolic rate</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a:solidFill>
                  <a:schemeClr val="tx2"/>
                </a:solidFill>
                <a:latin typeface="Times New Roman" panose="02020603050405020304" pitchFamily="18" charset="0"/>
                <a:cs typeface="Times New Roman" panose="02020603050405020304" pitchFamily="18" charset="0"/>
              </a:rPr>
              <a:t>kcal</a:t>
            </a:r>
            <a:r>
              <a:rPr lang="bg-BG" sz="2000" dirty="0">
                <a:solidFill>
                  <a:schemeClr val="tx2"/>
                </a:solidFill>
                <a:latin typeface="Times New Roman" panose="02020603050405020304" pitchFamily="18" charset="0"/>
                <a:cs typeface="Times New Roman" panose="02020603050405020304" pitchFamily="18" charset="0"/>
              </a:rPr>
              <a:t>/24</a:t>
            </a:r>
            <a:r>
              <a:rPr lang="en-GB" sz="2000" dirty="0">
                <a:solidFill>
                  <a:schemeClr val="tx2"/>
                </a:solidFill>
                <a:latin typeface="Times New Roman" panose="02020603050405020304" pitchFamily="18" charset="0"/>
                <a:cs typeface="Times New Roman" panose="02020603050405020304" pitchFamily="18" charset="0"/>
              </a:rPr>
              <a:t>h</a:t>
            </a:r>
            <a:r>
              <a:rPr lang="bg-BG" sz="2000" dirty="0">
                <a:solidFill>
                  <a:schemeClr val="tx2"/>
                </a:solidFill>
                <a:latin typeface="Times New Roman" panose="02020603050405020304" pitchFamily="18" charset="0"/>
                <a:cs typeface="Times New Roman" panose="02020603050405020304" pitchFamily="18" charset="0"/>
              </a:rPr>
              <a:t>) </a:t>
            </a:r>
            <a:r>
              <a:rPr lang="en-GB" sz="2000" dirty="0">
                <a:solidFill>
                  <a:schemeClr val="tx2"/>
                </a:solidFill>
                <a:latin typeface="Times New Roman" panose="02020603050405020304" pitchFamily="18" charset="0"/>
                <a:cs typeface="Times New Roman" panose="02020603050405020304" pitchFamily="18" charset="0"/>
              </a:rPr>
              <a:t>was calculated using the formulae of </a:t>
            </a:r>
            <a:r>
              <a:rPr lang="bg-BG" sz="2000" dirty="0" smtClean="0">
                <a:solidFill>
                  <a:schemeClr val="tx2"/>
                </a:solidFill>
                <a:latin typeface="Times New Roman" panose="02020603050405020304" pitchFamily="18" charset="0"/>
                <a:cs typeface="Times New Roman" panose="02020603050405020304" pitchFamily="18" charset="0"/>
              </a:rPr>
              <a:t>Harris-Benedict. </a:t>
            </a:r>
            <a:r>
              <a:rPr lang="en-GB" sz="2000" dirty="0">
                <a:solidFill>
                  <a:schemeClr val="tx2"/>
                </a:solidFill>
                <a:latin typeface="Times New Roman" panose="02020603050405020304" pitchFamily="18" charset="0"/>
                <a:cs typeface="Times New Roman" panose="02020603050405020304" pitchFamily="18" charset="0"/>
              </a:rPr>
              <a:t>The estimated daily energy expended </a:t>
            </a:r>
            <a:r>
              <a:rPr lang="bg-BG" sz="2000" dirty="0">
                <a:solidFill>
                  <a:schemeClr val="tx2"/>
                </a:solidFill>
                <a:latin typeface="Times New Roman" panose="02020603050405020304" pitchFamily="18" charset="0"/>
                <a:cs typeface="Times New Roman" panose="02020603050405020304" pitchFamily="18" charset="0"/>
              </a:rPr>
              <a:t>(kcal/24h) </a:t>
            </a:r>
            <a:r>
              <a:rPr lang="en-GB" sz="2000" dirty="0">
                <a:solidFill>
                  <a:schemeClr val="tx2"/>
                </a:solidFill>
                <a:latin typeface="Times New Roman" panose="02020603050405020304" pitchFamily="18" charset="0"/>
                <a:cs typeface="Times New Roman" panose="02020603050405020304" pitchFamily="18" charset="0"/>
              </a:rPr>
              <a:t>was derived by employing the basal metabolic rate (BMR) coefficient for physical </a:t>
            </a:r>
            <a:r>
              <a:rPr lang="en-GB" sz="2000" dirty="0" smtClean="0">
                <a:solidFill>
                  <a:schemeClr val="tx2"/>
                </a:solidFill>
                <a:latin typeface="Times New Roman" panose="02020603050405020304" pitchFamily="18" charset="0"/>
                <a:cs typeface="Times New Roman" panose="02020603050405020304" pitchFamily="18" charset="0"/>
              </a:rPr>
              <a:t>activity, </a:t>
            </a:r>
            <a:r>
              <a:rPr lang="en-GB" sz="2000" dirty="0">
                <a:solidFill>
                  <a:schemeClr val="tx2"/>
                </a:solidFill>
                <a:latin typeface="Times New Roman" panose="02020603050405020304" pitchFamily="18" charset="0"/>
                <a:cs typeface="Times New Roman" panose="02020603050405020304" pitchFamily="18" charset="0"/>
              </a:rPr>
              <a:t>for which we adopted a figure of 1.4 for children practising 3 times per week, and 1.6 for children practising 6 times a week</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68313" y="76597"/>
            <a:ext cx="8280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55600" algn="just">
              <a:lnSpc>
                <a:spcPct val="130000"/>
              </a:lnSpc>
            </a:pPr>
            <a:r>
              <a:rPr lang="en-GB" sz="2000" dirty="0">
                <a:solidFill>
                  <a:schemeClr val="tx2"/>
                </a:solidFill>
                <a:latin typeface="Times New Roman" panose="02020603050405020304" pitchFamily="18" charset="0"/>
                <a:cs typeface="Times New Roman" panose="02020603050405020304" pitchFamily="18" charset="0"/>
              </a:rPr>
              <a:t>The nutrition questionnaire which had been used </a:t>
            </a:r>
            <a:r>
              <a:rPr lang="en-GB" sz="2000" dirty="0" smtClean="0">
                <a:solidFill>
                  <a:schemeClr val="tx2"/>
                </a:solidFill>
                <a:latin typeface="Times New Roman" panose="02020603050405020304" pitchFamily="18" charset="0"/>
                <a:cs typeface="Times New Roman" panose="02020603050405020304" pitchFamily="18" charset="0"/>
              </a:rPr>
              <a:t>for adult athletes (Zaikova 2010, 2011, 2012) </a:t>
            </a:r>
            <a:r>
              <a:rPr lang="en-GB" sz="2000" dirty="0">
                <a:solidFill>
                  <a:schemeClr val="tx2"/>
                </a:solidFill>
                <a:latin typeface="Times New Roman" panose="02020603050405020304" pitchFamily="18" charset="0"/>
                <a:cs typeface="Times New Roman" panose="02020603050405020304" pitchFamily="18" charset="0"/>
              </a:rPr>
              <a:t>was adapted for our purposes </a:t>
            </a:r>
            <a:r>
              <a:rPr lang="en-GB" sz="2000" dirty="0" smtClean="0">
                <a:solidFill>
                  <a:schemeClr val="tx2"/>
                </a:solidFill>
                <a:latin typeface="Times New Roman" panose="02020603050405020304" pitchFamily="18" charset="0"/>
                <a:cs typeface="Times New Roman" panose="02020603050405020304" pitchFamily="18" charset="0"/>
              </a:rPr>
              <a:t>in order to </a:t>
            </a:r>
            <a:r>
              <a:rPr lang="en-GB" sz="2000" dirty="0">
                <a:solidFill>
                  <a:schemeClr val="tx2"/>
                </a:solidFill>
                <a:latin typeface="Times New Roman" panose="02020603050405020304" pitchFamily="18" charset="0"/>
                <a:cs typeface="Times New Roman" panose="02020603050405020304" pitchFamily="18" charset="0"/>
              </a:rPr>
              <a:t>assess the nutrient intake in children. The F</a:t>
            </a:r>
            <a:r>
              <a:rPr lang="en-GB" sz="2000" dirty="0" smtClean="0">
                <a:solidFill>
                  <a:schemeClr val="tx2"/>
                </a:solidFill>
                <a:latin typeface="Times New Roman" panose="02020603050405020304" pitchFamily="18" charset="0"/>
                <a:cs typeface="Times New Roman" panose="02020603050405020304" pitchFamily="18" charset="0"/>
              </a:rPr>
              <a:t>ood </a:t>
            </a:r>
            <a:r>
              <a:rPr lang="en-GB" sz="2000" dirty="0">
                <a:solidFill>
                  <a:schemeClr val="tx2"/>
                </a:solidFill>
                <a:latin typeface="Times New Roman" panose="02020603050405020304" pitchFamily="18" charset="0"/>
                <a:cs typeface="Times New Roman" panose="02020603050405020304" pitchFamily="18" charset="0"/>
              </a:rPr>
              <a:t>Frequency Questionnaire </a:t>
            </a:r>
            <a:r>
              <a:rPr lang="en-GB" sz="2000" dirty="0" smtClean="0">
                <a:solidFill>
                  <a:schemeClr val="tx2"/>
                </a:solidFill>
                <a:latin typeface="Times New Roman" panose="02020603050405020304" pitchFamily="18" charset="0"/>
                <a:cs typeface="Times New Roman" panose="02020603050405020304" pitchFamily="18" charset="0"/>
              </a:rPr>
              <a:t>(FFQ) was completed </a:t>
            </a:r>
            <a:r>
              <a:rPr lang="en-GB" sz="2000" dirty="0">
                <a:solidFill>
                  <a:schemeClr val="tx2"/>
                </a:solidFill>
                <a:latin typeface="Times New Roman" panose="02020603050405020304" pitchFamily="18" charset="0"/>
                <a:cs typeface="Times New Roman" panose="02020603050405020304" pitchFamily="18" charset="0"/>
              </a:rPr>
              <a:t>by the children’s </a:t>
            </a:r>
            <a:r>
              <a:rPr lang="en-GB" sz="2000" dirty="0" smtClean="0">
                <a:solidFill>
                  <a:schemeClr val="tx2"/>
                </a:solidFill>
                <a:latin typeface="Times New Roman" panose="02020603050405020304" pitchFamily="18" charset="0"/>
                <a:cs typeface="Times New Roman" panose="02020603050405020304" pitchFamily="18" charset="0"/>
              </a:rPr>
              <a:t>parents.</a:t>
            </a:r>
            <a:endParaRPr lang="en-GB" sz="2000" dirty="0">
              <a:solidFill>
                <a:schemeClr val="tx2"/>
              </a:solidFill>
              <a:latin typeface="Times New Roman" panose="02020603050405020304" pitchFamily="18" charset="0"/>
              <a:cs typeface="Times New Roman" panose="02020603050405020304" pitchFamily="18" charset="0"/>
            </a:endParaRPr>
          </a:p>
          <a:p>
            <a:pPr indent="355600" algn="just">
              <a:lnSpc>
                <a:spcPct val="130000"/>
              </a:lnSpc>
            </a:pPr>
            <a:r>
              <a:rPr lang="en-GB" sz="2000" dirty="0">
                <a:solidFill>
                  <a:schemeClr val="tx2"/>
                </a:solidFill>
                <a:latin typeface="Times New Roman" panose="02020603050405020304" pitchFamily="18" charset="0"/>
                <a:cs typeface="Times New Roman" panose="02020603050405020304" pitchFamily="18" charset="0"/>
              </a:rPr>
              <a:t>The test included 24 questions relating to the weekly consumption of basic </a:t>
            </a:r>
            <a:r>
              <a:rPr lang="en-GB" sz="2000" dirty="0" smtClean="0">
                <a:solidFill>
                  <a:schemeClr val="tx2"/>
                </a:solidFill>
                <a:latin typeface="Times New Roman" panose="02020603050405020304" pitchFamily="18" charset="0"/>
                <a:cs typeface="Times New Roman" panose="02020603050405020304" pitchFamily="18" charset="0"/>
              </a:rPr>
              <a:t>foodstuffs. </a:t>
            </a:r>
          </a:p>
          <a:p>
            <a:pPr indent="355600" algn="just">
              <a:lnSpc>
                <a:spcPct val="130000"/>
              </a:lnSpc>
            </a:pPr>
            <a:r>
              <a:rPr lang="en-GB" sz="2000" dirty="0">
                <a:solidFill>
                  <a:schemeClr val="tx2"/>
                </a:solidFill>
                <a:latin typeface="Times New Roman" panose="02020603050405020304" pitchFamily="18" charset="0"/>
                <a:cs typeface="Times New Roman" panose="02020603050405020304" pitchFamily="18" charset="0"/>
              </a:rPr>
              <a:t>Based on the results, the daily intake of proteins, carbohydrates and fats, protein/kg body weight, in addition to the total daily energy intake </a:t>
            </a:r>
            <a:r>
              <a:rPr lang="bg-BG" sz="2000" dirty="0">
                <a:solidFill>
                  <a:schemeClr val="tx2"/>
                </a:solidFill>
                <a:latin typeface="Times New Roman" panose="02020603050405020304" pitchFamily="18" charset="0"/>
                <a:cs typeface="Times New Roman" panose="02020603050405020304" pitchFamily="18" charset="0"/>
              </a:rPr>
              <a:t>(</a:t>
            </a:r>
            <a:r>
              <a:rPr lang="en-GB" sz="2000" dirty="0">
                <a:solidFill>
                  <a:schemeClr val="tx2"/>
                </a:solidFill>
                <a:latin typeface="Times New Roman" panose="02020603050405020304" pitchFamily="18" charset="0"/>
                <a:cs typeface="Times New Roman" panose="02020603050405020304" pitchFamily="18" charset="0"/>
              </a:rPr>
              <a:t>kcal</a:t>
            </a:r>
            <a:r>
              <a:rPr lang="bg-BG" sz="2000" dirty="0">
                <a:solidFill>
                  <a:schemeClr val="tx2"/>
                </a:solidFill>
                <a:latin typeface="Times New Roman" panose="02020603050405020304" pitchFamily="18" charset="0"/>
                <a:cs typeface="Times New Roman" panose="02020603050405020304" pitchFamily="18" charset="0"/>
              </a:rPr>
              <a:t>/24</a:t>
            </a:r>
            <a:r>
              <a:rPr lang="en-GB" sz="2000" dirty="0">
                <a:solidFill>
                  <a:schemeClr val="tx2"/>
                </a:solidFill>
                <a:latin typeface="Times New Roman" panose="02020603050405020304" pitchFamily="18" charset="0"/>
                <a:cs typeface="Times New Roman" panose="02020603050405020304" pitchFamily="18" charset="0"/>
              </a:rPr>
              <a:t>h</a:t>
            </a:r>
            <a:r>
              <a:rPr lang="bg-BG" sz="2000" dirty="0">
                <a:solidFill>
                  <a:schemeClr val="tx2"/>
                </a:solidFill>
                <a:latin typeface="Times New Roman" panose="02020603050405020304" pitchFamily="18" charset="0"/>
                <a:cs typeface="Times New Roman" panose="02020603050405020304" pitchFamily="18" charset="0"/>
              </a:rPr>
              <a:t>)</a:t>
            </a:r>
            <a:r>
              <a:rPr lang="en-GB" sz="2000" dirty="0">
                <a:solidFill>
                  <a:schemeClr val="tx2"/>
                </a:solidFill>
                <a:latin typeface="Times New Roman" panose="02020603050405020304" pitchFamily="18" charset="0"/>
                <a:cs typeface="Times New Roman" panose="02020603050405020304" pitchFamily="18" charset="0"/>
              </a:rPr>
              <a:t> was calculated</a:t>
            </a:r>
            <a:r>
              <a:rPr lang="bg-BG" sz="2000" dirty="0">
                <a:solidFill>
                  <a:schemeClr val="tx2"/>
                </a:solidFill>
                <a:latin typeface="Times New Roman" panose="02020603050405020304" pitchFamily="18" charset="0"/>
                <a:cs typeface="Times New Roman" panose="02020603050405020304" pitchFamily="18" charset="0"/>
              </a:rPr>
              <a:t>.</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16338"/>
            <a:ext cx="81391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17/05/2013</a:t>
            </a:r>
            <a:endParaRPr lang="en-US"/>
          </a:p>
        </p:txBody>
      </p:sp>
      <p:sp>
        <p:nvSpPr>
          <p:cNvPr id="3" name="Footer Placeholder 2"/>
          <p:cNvSpPr>
            <a:spLocks noGrp="1"/>
          </p:cNvSpPr>
          <p:nvPr>
            <p:ph type="ftr" sz="quarter" idx="11"/>
          </p:nvPr>
        </p:nvSpPr>
        <p:spPr/>
        <p:txBody>
          <a:bodyPr/>
          <a:lstStyle/>
          <a:p>
            <a:pPr>
              <a:defRPr/>
            </a:pPr>
            <a:r>
              <a:rPr lang="en-US" smtClean="0"/>
              <a:t>downloaded from www.stk-sport.co.uk</a:t>
            </a:r>
            <a:endParaRPr lang="en-US"/>
          </a:p>
        </p:txBody>
      </p:sp>
      <p:sp>
        <p:nvSpPr>
          <p:cNvPr id="4" name="Slide Number Placeholder 3"/>
          <p:cNvSpPr>
            <a:spLocks noGrp="1"/>
          </p:cNvSpPr>
          <p:nvPr>
            <p:ph type="sldNum" sz="quarter" idx="12"/>
          </p:nvPr>
        </p:nvSpPr>
        <p:spPr/>
        <p:txBody>
          <a:bodyPr/>
          <a:lstStyle/>
          <a:p>
            <a:pPr>
              <a:defRPr/>
            </a:pPr>
            <a:fld id="{78085184-182A-4F44-A85E-22F13FE618E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2034</TotalTime>
  <Words>1848</Words>
  <Application>Microsoft Office PowerPoint</Application>
  <PresentationFormat>On-screen Show (4:3)</PresentationFormat>
  <Paragraphs>348</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SimSun</vt:lpstr>
      <vt:lpstr>Arial</vt:lpstr>
      <vt:lpstr>Calibri</vt:lpstr>
      <vt:lpstr>Times New Roman</vt:lpstr>
      <vt:lpstr>Wingdings</vt:lpstr>
      <vt:lpstr>Office Theme</vt:lpstr>
      <vt:lpstr>Assessment of the nutrition and physical development of pre-school and primary school children practising artistic gymnastics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Lubomir Petrov</dc:creator>
  <cp:lastModifiedBy>STK Sport</cp:lastModifiedBy>
  <cp:revision>140</cp:revision>
  <dcterms:created xsi:type="dcterms:W3CDTF">2013-05-15T11:41:33Z</dcterms:created>
  <dcterms:modified xsi:type="dcterms:W3CDTF">2014-11-21T23:18:24Z</dcterms:modified>
</cp:coreProperties>
</file>